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7"/>
  </p:notesMasterIdLst>
  <p:sldIdLst>
    <p:sldId id="256" r:id="rId2"/>
    <p:sldId id="681" r:id="rId3"/>
    <p:sldId id="788" r:id="rId4"/>
    <p:sldId id="682" r:id="rId5"/>
    <p:sldId id="705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683" r:id="rId14"/>
    <p:sldId id="507" r:id="rId15"/>
    <p:sldId id="675" r:id="rId16"/>
    <p:sldId id="676" r:id="rId17"/>
    <p:sldId id="621" r:id="rId18"/>
    <p:sldId id="685" r:id="rId19"/>
    <p:sldId id="803" r:id="rId20"/>
    <p:sldId id="804" r:id="rId21"/>
    <p:sldId id="805" r:id="rId22"/>
    <p:sldId id="806" r:id="rId23"/>
    <p:sldId id="811" r:id="rId24"/>
    <p:sldId id="807" r:id="rId25"/>
    <p:sldId id="750" r:id="rId26"/>
    <p:sldId id="802" r:id="rId27"/>
    <p:sldId id="801" r:id="rId28"/>
    <p:sldId id="827" r:id="rId29"/>
    <p:sldId id="752" r:id="rId30"/>
    <p:sldId id="755" r:id="rId31"/>
    <p:sldId id="829" r:id="rId32"/>
    <p:sldId id="828" r:id="rId33"/>
    <p:sldId id="770" r:id="rId34"/>
    <p:sldId id="781" r:id="rId35"/>
    <p:sldId id="808" r:id="rId36"/>
    <p:sldId id="775" r:id="rId37"/>
    <p:sldId id="777" r:id="rId38"/>
    <p:sldId id="830" r:id="rId39"/>
    <p:sldId id="773" r:id="rId40"/>
    <p:sldId id="812" r:id="rId41"/>
    <p:sldId id="815" r:id="rId42"/>
    <p:sldId id="778" r:id="rId43"/>
    <p:sldId id="779" r:id="rId44"/>
    <p:sldId id="774" r:id="rId45"/>
    <p:sldId id="851" r:id="rId46"/>
    <p:sldId id="852" r:id="rId47"/>
    <p:sldId id="880" r:id="rId48"/>
    <p:sldId id="881" r:id="rId49"/>
    <p:sldId id="882" r:id="rId50"/>
    <p:sldId id="883" r:id="rId51"/>
    <p:sldId id="884" r:id="rId52"/>
    <p:sldId id="911" r:id="rId53"/>
    <p:sldId id="912" r:id="rId54"/>
    <p:sldId id="914" r:id="rId55"/>
    <p:sldId id="916" r:id="rId56"/>
    <p:sldId id="915" r:id="rId57"/>
    <p:sldId id="917" r:id="rId58"/>
    <p:sldId id="918" r:id="rId59"/>
    <p:sldId id="919" r:id="rId60"/>
    <p:sldId id="920" r:id="rId61"/>
    <p:sldId id="833" r:id="rId62"/>
    <p:sldId id="832" r:id="rId63"/>
    <p:sldId id="823" r:id="rId64"/>
    <p:sldId id="838" r:id="rId65"/>
    <p:sldId id="839" r:id="rId66"/>
    <p:sldId id="907" r:id="rId67"/>
    <p:sldId id="842" r:id="rId68"/>
    <p:sldId id="840" r:id="rId69"/>
    <p:sldId id="841" r:id="rId70"/>
    <p:sldId id="834" r:id="rId71"/>
    <p:sldId id="846" r:id="rId72"/>
    <p:sldId id="872" r:id="rId73"/>
    <p:sldId id="873" r:id="rId74"/>
    <p:sldId id="901" r:id="rId75"/>
    <p:sldId id="874" r:id="rId76"/>
    <p:sldId id="847" r:id="rId77"/>
    <p:sldId id="843" r:id="rId78"/>
    <p:sldId id="848" r:id="rId79"/>
    <p:sldId id="844" r:id="rId80"/>
    <p:sldId id="902" r:id="rId81"/>
    <p:sldId id="903" r:id="rId82"/>
    <p:sldId id="905" r:id="rId83"/>
    <p:sldId id="906" r:id="rId84"/>
    <p:sldId id="904" r:id="rId85"/>
    <p:sldId id="835" r:id="rId86"/>
    <p:sldId id="849" r:id="rId87"/>
    <p:sldId id="850" r:id="rId88"/>
    <p:sldId id="856" r:id="rId89"/>
    <p:sldId id="857" r:id="rId90"/>
    <p:sldId id="858" r:id="rId91"/>
    <p:sldId id="855" r:id="rId92"/>
    <p:sldId id="859" r:id="rId93"/>
    <p:sldId id="890" r:id="rId94"/>
    <p:sldId id="891" r:id="rId95"/>
    <p:sldId id="892" r:id="rId96"/>
    <p:sldId id="893" r:id="rId97"/>
    <p:sldId id="897" r:id="rId98"/>
    <p:sldId id="898" r:id="rId99"/>
    <p:sldId id="836" r:id="rId100"/>
    <p:sldId id="817" r:id="rId101"/>
    <p:sldId id="885" r:id="rId102"/>
    <p:sldId id="878" r:id="rId103"/>
    <p:sldId id="879" r:id="rId104"/>
    <p:sldId id="886" r:id="rId105"/>
    <p:sldId id="837" r:id="rId106"/>
    <p:sldId id="825" r:id="rId107"/>
    <p:sldId id="888" r:id="rId108"/>
    <p:sldId id="826" r:id="rId109"/>
    <p:sldId id="866" r:id="rId110"/>
    <p:sldId id="867" r:id="rId111"/>
    <p:sldId id="868" r:id="rId112"/>
    <p:sldId id="869" r:id="rId113"/>
    <p:sldId id="871" r:id="rId114"/>
    <p:sldId id="870" r:id="rId115"/>
    <p:sldId id="889" r:id="rId116"/>
    <p:sldId id="862" r:id="rId117"/>
    <p:sldId id="863" r:id="rId118"/>
    <p:sldId id="864" r:id="rId119"/>
    <p:sldId id="865" r:id="rId120"/>
    <p:sldId id="845" r:id="rId121"/>
    <p:sldId id="894" r:id="rId122"/>
    <p:sldId id="729" r:id="rId123"/>
    <p:sldId id="908" r:id="rId124"/>
    <p:sldId id="909" r:id="rId125"/>
    <p:sldId id="913" r:id="rId126"/>
    <p:sldId id="895" r:id="rId127"/>
    <p:sldId id="646" r:id="rId128"/>
    <p:sldId id="896" r:id="rId129"/>
    <p:sldId id="899" r:id="rId130"/>
    <p:sldId id="910" r:id="rId131"/>
    <p:sldId id="900" r:id="rId132"/>
    <p:sldId id="876" r:id="rId133"/>
    <p:sldId id="877" r:id="rId134"/>
    <p:sldId id="574" r:id="rId135"/>
    <p:sldId id="416" r:id="rId136"/>
  </p:sldIdLst>
  <p:sldSz cx="12192000" cy="6858000"/>
  <p:notesSz cx="6858000" cy="9144000"/>
  <p:embeddedFontLst>
    <p:embeddedFont>
      <p:font typeface="Century" panose="02040604050505020304" pitchFamily="18" charset="0"/>
      <p:regular r:id="rId138"/>
    </p:embeddedFont>
    <p:embeddedFont>
      <p:font typeface="Calibri Light" panose="020F0302020204030204" pitchFamily="34" charset="0"/>
      <p:regular r:id="rId139"/>
      <p:italic r:id="rId140"/>
    </p:embeddedFont>
    <p:embeddedFont>
      <p:font typeface="Roboto" panose="020B0604020202020204" charset="0"/>
      <p:regular r:id="rId141"/>
    </p:embeddedFont>
    <p:embeddedFont>
      <p:font typeface="Calibri" panose="020F0502020204030204" pitchFamily="34" charset="0"/>
      <p:regular r:id="rId142"/>
      <p:bold r:id="rId143"/>
      <p:italic r:id="rId144"/>
      <p:boldItalic r:id="rId1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B31B1B"/>
    <a:srgbClr val="FF5050"/>
    <a:srgbClr val="B3B3B3"/>
    <a:srgbClr val="FFFFFF"/>
    <a:srgbClr val="0BEBDE"/>
    <a:srgbClr val="FF7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2" autoAdjust="0"/>
    <p:restoredTop sz="81182" autoAdjust="0"/>
  </p:normalViewPr>
  <p:slideViewPr>
    <p:cSldViewPr snapToGrid="0">
      <p:cViewPr varScale="1">
        <p:scale>
          <a:sx n="53" d="100"/>
          <a:sy n="53" d="100"/>
        </p:scale>
        <p:origin x="840" y="40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3.fntdata"/><Relationship Id="rId14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4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6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7.fntdata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27" units="cm"/>
          <inkml:channel name="Y" type="integer" max="1739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8" units="1/cm"/>
          <inkml:channelProperty channel="Y" name="resolution" value="1000.4025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0T15:48:14.4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7783 682 912 0,'36'-143'387'16,"-65"124"-193"-16,-1-2-184 16,-8-9-138-16,-7 3-13 15,-10 3 12-15,-7-1 31 16,-23 6 96-16,-8-5 14 0,-15-5-2 16,-7 3-8-16,-6 5-4 15,6-9 6-15,-6 5 22 16,0-3 12-16,-2-6 21 15,-11 9 6-15,-8 3 5 16,-9 3-10-16,0 9-22 16,3-1-17-16,-3 9-64 15,0 2-38-15,-12 0-41 16,-9 2-11-16,-3 0 37 16,12 0 35-16,-1 5 54 15,14 3 26-15,-10-10 39 16,-12-2 24-16,2 0 17 15,-8-2-5-15,8 8-21 16,-2 2-20-16,2 7-24 16,-10 0-8-16,-5 6-14 15,9 2-9-15,-1 11-12 16,5 2-9-16,2 4-9 16,-12 0 4-16,1-1 10 0,1 5 13 15,16 9 23-15,9 4 12 16,9 13 13-16,-3 9-1 15,0 5-15-15,7 6-10 16,15 9-17-16,14-8-5 16,24 7-8-16,0 2 0 15,14-16 3-15,7 3 5 16,7 0 15-16,8 0 4 16,12 11 8-16,1 2 2 15,8 1-7-15,0 5 0 0,17 3-8 16,3-3-2-16,14-17-3 15,17-2-2-15,4-7-3 16,15-8-1-16,20 3 0 16,3-14 0-16,18-2 2 15,8 3 2-15,11-3 10 16,12 5 6-16,26-3 9 16,13 1-1-16,21-3-8 15,2 0-3-15,10 1-9 16,1-7-1-16,27-7-5 15,13 1 1-15,4-15-1 16,13-3 0-16,9-3 6 16,-62-16-2-1,-94-4 3-15,1 3 2 0,303 14 4 16,6 7 3-16,-33-3-1 16,-120-2-3-16,-14-1-13 15,6-5-8-15,9-7-2 0,-13-1-2 16,4-5 11-16,0-6 4 15,11-7 5-15,-3-3 3 16,-6-16 0-16,-4-2-2 16,-2-8 0-16,-4-4-1 15,-9-5-4-15,-8-11 0 16,-7-5-5-16,-4-12 1 16,-13-14-7-16,-10-11-8 15,-30-18-10-15,-11-1 0 0,-6-2 6 16,-13 6 11-16,-8 15 14 15,-15 4 8-15,-28 5 20 16,-17 4 11-16,-36 4 5 16,-15-2-10-16,-35 7-34 15,-12-16-13-15,-35-1-29 16,-16-5-1-16,-16-6 10 16,-9 6 3-16,-2-8 21 15,0-3 5-15,2-8 10 16,0-4 0-16,-15 2-3 15,-10 2-4-15,-16 11-14 16,-8 8-8-16,1 13-8 16,-7 8-13-16,-28 16-25 15,-11 1-9-15,-22 13-92 16,-10 5-105-16,-31 14 179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9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OK. So what am</a:t>
            </a:r>
            <a:r>
              <a:rPr lang="en-US" baseline="0" dirty="0" smtClean="0"/>
              <a:t> I doing in all of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4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1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2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8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4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real example!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46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</a:t>
            </a:r>
            <a:r>
              <a:rPr lang="en-US" baseline="0" dirty="0" smtClean="0"/>
              <a:t> same provider!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3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6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7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57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03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5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05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5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0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1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2020-03-20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uillaume.beck.realisateur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cascad.tech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jpg"/><Relationship Id="rId4" Type="http://schemas.openxmlformats.org/officeDocument/2006/relationships/image" Target="../media/image9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281/zenodo.3719355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57/aer.2019075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doi.org/10.1257/aer.20190759" TargetMode="Externa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AEADataEditor/replication-template/" TargetMode="Externa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psr.umich.edu/icpsrweb/ICPSR/search/studies" TargetMode="External"/><Relationship Id="rId2" Type="http://schemas.openxmlformats.org/officeDocument/2006/relationships/hyperlink" Target="https://www.openicpsr.org/openicpsr/search/aea/stud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box.google.com/datasetsearch/search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Increased Transparency, and Reproducibility </a:t>
            </a:r>
            <a:r>
              <a:rPr lang="en-US" dirty="0"/>
              <a:t>in </a:t>
            </a:r>
            <a:r>
              <a:rPr lang="en-US" dirty="0" smtClean="0"/>
              <a:t>Economics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r>
              <a:rPr lang="en-US" sz="1600" dirty="0" smtClean="0"/>
              <a:t>The </a:t>
            </a:r>
            <a:r>
              <a:rPr lang="en-US" sz="1600" dirty="0"/>
              <a:t>opinions expressed in this talk are solely the authors, and do not represent the views of the U.S. Census Bureau, the American Economic Association, or any of the funding agencies. </a:t>
            </a:r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Same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collection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3617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0193" y="2604407"/>
            <a:ext cx="10517778" cy="922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pPr lvl="1"/>
            <a:r>
              <a:rPr lang="en-US" dirty="0" smtClean="0"/>
              <a:t>→ in Article?</a:t>
            </a:r>
          </a:p>
          <a:p>
            <a:pPr lvl="1"/>
            <a:r>
              <a:rPr lang="en-US" dirty="0" smtClean="0"/>
              <a:t>→ in Online Appendix?</a:t>
            </a:r>
          </a:p>
          <a:p>
            <a:pPr lvl="1"/>
            <a:r>
              <a:rPr lang="en-US" dirty="0"/>
              <a:t>→ in README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pPr lvl="1"/>
            <a:r>
              <a:rPr lang="en-US" dirty="0" smtClean="0"/>
              <a:t>→ URL leads to exact data?</a:t>
            </a:r>
          </a:p>
          <a:p>
            <a:pPr lvl="1"/>
            <a:r>
              <a:rPr lang="en-US" dirty="0" smtClean="0"/>
              <a:t>→ URL leads to application procedure?</a:t>
            </a:r>
          </a:p>
          <a:p>
            <a:pPr lvl="1"/>
            <a:r>
              <a:rPr lang="en-US" dirty="0"/>
              <a:t>→ </a:t>
            </a:r>
            <a:r>
              <a:rPr lang="en-US" dirty="0" smtClean="0"/>
              <a:t>other access procedure is described?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66" y="1501454"/>
            <a:ext cx="3902614" cy="2750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4947" y="6545584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Le labyrinthe des juges, par 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Guillaume Beck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r>
              <a:rPr lang="en-US" dirty="0" smtClean="0"/>
              <a:t>Is there license/ data use information?</a:t>
            </a:r>
          </a:p>
          <a:p>
            <a:pPr lvl="1"/>
            <a:r>
              <a:rPr lang="en-US" dirty="0" smtClean="0"/>
              <a:t>→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Should</a:t>
            </a:r>
            <a:r>
              <a:rPr lang="en-US" dirty="0" smtClean="0"/>
              <a:t> the author provide the data?</a:t>
            </a:r>
          </a:p>
          <a:p>
            <a:pPr lvl="1"/>
            <a:r>
              <a:rPr lang="en-US" dirty="0" smtClean="0"/>
              <a:t>→ Is the author </a:t>
            </a:r>
            <a:r>
              <a:rPr lang="en-US" b="1" u="sng" dirty="0" smtClean="0">
                <a:solidFill>
                  <a:srgbClr val="FF0000"/>
                </a:solidFill>
              </a:rPr>
              <a:t>allowed</a:t>
            </a:r>
            <a:r>
              <a:rPr lang="en-US" dirty="0" smtClean="0"/>
              <a:t> to provide data?</a:t>
            </a:r>
          </a:p>
        </p:txBody>
      </p:sp>
    </p:spTree>
    <p:extLst>
      <p:ext uri="{BB962C8B-B14F-4D97-AF65-F5344CB8AC3E}">
        <p14:creationId xmlns:p14="http://schemas.microsoft.com/office/powerpoint/2010/main" val="4278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Proposed: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Explicit DAS or</a:t>
            </a:r>
          </a:p>
          <a:p>
            <a:pPr algn="ctr"/>
            <a:r>
              <a:rPr lang="en-US" sz="8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Incorporate into README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Authors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14098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2632075"/>
            <a:ext cx="11771313" cy="185420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6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Publishers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21976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(but sometimes it does)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291486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(but sometimes it does)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89" y="1445078"/>
            <a:ext cx="8263023" cy="4833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(and then it doesn’t…)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7658" y="2308194"/>
            <a:ext cx="2494625" cy="8078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3" y="3597275"/>
            <a:ext cx="6057900" cy="108585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4" y="1532289"/>
            <a:ext cx="962709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publisher-new!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7" y="3800475"/>
            <a:ext cx="7400925" cy="1085850"/>
          </a:xfrm>
          <a:prstGeom prst="rect">
            <a:avLst/>
          </a:prstGeom>
          <a:ln w="3492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0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6" y="2585604"/>
            <a:ext cx="11965947" cy="1857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3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FRED (St. Louis Fed)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1" y="1690688"/>
            <a:ext cx="8115397" cy="494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28912"/>
            <a:ext cx="10010775" cy="14001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4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2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9033933" y="3437467"/>
            <a:ext cx="1218629" cy="626533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Different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or software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methods 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context or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country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8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Some Suggestions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authors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Encourage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Follow robust coding</a:t>
            </a:r>
          </a:p>
          <a:p>
            <a:pPr lvl="1"/>
            <a:r>
              <a:rPr lang="en-US" sz="4000" dirty="0" smtClean="0"/>
              <a:t>Ensure that code reliably produces results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(possibly automated)</a:t>
            </a:r>
          </a:p>
          <a:p>
            <a:pPr lvl="1"/>
            <a:r>
              <a:rPr lang="en-US" sz="4000" dirty="0" smtClean="0"/>
              <a:t>Before you finish the manuscript, run all analysis code again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(if not too onerous)</a:t>
            </a:r>
            <a:endParaRPr lang="en-US" sz="40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replication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Victoria </a:t>
            </a:r>
            <a:r>
              <a:rPr lang="en-US" dirty="0" err="1" smtClean="0"/>
              <a:t>Stodden’s</a:t>
            </a:r>
            <a:r>
              <a:rPr lang="en-US" dirty="0" smtClean="0"/>
              <a:t> TIER talk 2020-02-07</a:t>
            </a:r>
          </a:p>
          <a:p>
            <a:pPr lvl="1"/>
            <a:r>
              <a:rPr lang="en-US" dirty="0" smtClean="0"/>
              <a:t>Whole Tale</a:t>
            </a:r>
          </a:p>
          <a:p>
            <a:pPr lvl="1"/>
            <a:r>
              <a:rPr lang="en-US" dirty="0" err="1" smtClean="0"/>
              <a:t>CodeOcean</a:t>
            </a:r>
            <a:endParaRPr lang="en-US" dirty="0" smtClean="0"/>
          </a:p>
          <a:p>
            <a:pPr lvl="1"/>
            <a:r>
              <a:rPr lang="en-US" dirty="0" smtClean="0"/>
              <a:t>OSF</a:t>
            </a:r>
          </a:p>
          <a:p>
            <a:pPr lvl="1"/>
            <a:r>
              <a:rPr lang="en-US" dirty="0" smtClean="0"/>
              <a:t>Binder.org</a:t>
            </a:r>
          </a:p>
          <a:p>
            <a:pPr lvl="1"/>
            <a:r>
              <a:rPr lang="en-US" dirty="0" smtClean="0"/>
              <a:t>Runmycode.org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Scott Long’s TIER talk </a:t>
            </a:r>
            <a:br>
              <a:rPr lang="en-US" dirty="0" smtClean="0"/>
            </a:br>
            <a:r>
              <a:rPr lang="en-US" dirty="0" smtClean="0"/>
              <a:t>2020-03-06</a:t>
            </a:r>
          </a:p>
          <a:p>
            <a:pPr lvl="1"/>
            <a:r>
              <a:rPr lang="en-US" dirty="0" smtClean="0"/>
              <a:t>Dual-workflow</a:t>
            </a:r>
          </a:p>
          <a:p>
            <a:pPr lvl="1"/>
            <a:r>
              <a:rPr lang="en-US" dirty="0" smtClean="0"/>
              <a:t>Emphasize reproducibility from the start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5347" y="4872789"/>
            <a:ext cx="3585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Beware</a:t>
            </a:r>
            <a:r>
              <a:rPr lang="en-US" dirty="0" smtClean="0"/>
              <a:t>: reproducibility tomorrow, platform gone the day after!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83518" y="4872788"/>
            <a:ext cx="3585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Beware</a:t>
            </a:r>
            <a:r>
              <a:rPr lang="en-US" dirty="0" smtClean="0"/>
              <a:t>: document provenance of data!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1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  <p:bldP spid="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Streamlining replication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Master script preferred</a:t>
            </a:r>
          </a:p>
          <a:p>
            <a:pPr lvl="1"/>
            <a:r>
              <a:rPr lang="en-US" dirty="0" smtClean="0"/>
              <a:t>Least amount of manual effort</a:t>
            </a:r>
          </a:p>
          <a:p>
            <a:r>
              <a:rPr lang="en-US" dirty="0" smtClean="0"/>
              <a:t>No manual manipulation </a:t>
            </a:r>
          </a:p>
          <a:p>
            <a:pPr lvl="1"/>
            <a:r>
              <a:rPr lang="en-US" dirty="0" smtClean="0"/>
              <a:t>“Change the parameter to 0.2, then run the code again”</a:t>
            </a:r>
          </a:p>
          <a:p>
            <a:r>
              <a:rPr lang="en-US" dirty="0" smtClean="0"/>
              <a:t>No manual copying of results</a:t>
            </a:r>
          </a:p>
          <a:p>
            <a:pPr lvl="1"/>
            <a:r>
              <a:rPr lang="en-US" dirty="0" smtClean="0"/>
              <a:t>Write out/save tables and figures using packages</a:t>
            </a:r>
          </a:p>
          <a:p>
            <a:pPr lvl="1"/>
            <a:r>
              <a:rPr lang="en-US" dirty="0" smtClean="0"/>
              <a:t>Compute all numbers in package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 manual install of packages</a:t>
            </a:r>
          </a:p>
          <a:p>
            <a:pPr lvl="1"/>
            <a:r>
              <a:rPr lang="en-US" dirty="0" smtClean="0"/>
              <a:t>Use a script to create all directories, install all necessary packages/requirements/etc.</a:t>
            </a:r>
          </a:p>
          <a:p>
            <a:r>
              <a:rPr lang="en-US" dirty="0" smtClean="0"/>
              <a:t>Clear instructions!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77" y="3320257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38" y="607836"/>
            <a:ext cx="6477333" cy="3645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" y="2439905"/>
            <a:ext cx="6445581" cy="362603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019927" y="1961148"/>
            <a:ext cx="6292516" cy="2554545"/>
          </a:xfrm>
          <a:prstGeom prst="rect">
            <a:avLst/>
          </a:prstGeom>
          <a:solidFill>
            <a:schemeClr val="bg1"/>
          </a:solidFill>
          <a:ln>
            <a:solidFill>
              <a:srgbClr val="B31B1B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Provide data citations (in manuscript) and data availability statements (in README or appendix)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754980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institutions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support for researchers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in methods (with various centers, institutions, etc.)</a:t>
            </a:r>
          </a:p>
          <a:p>
            <a:pPr lvl="1"/>
            <a:r>
              <a:rPr lang="en-US" dirty="0" smtClean="0"/>
              <a:t>For current researchers (Carpentries, custom, etc.)</a:t>
            </a:r>
          </a:p>
          <a:p>
            <a:pPr lvl="1"/>
            <a:r>
              <a:rPr lang="en-US" dirty="0" smtClean="0"/>
              <a:t>For integration into curriculums</a:t>
            </a:r>
          </a:p>
          <a:p>
            <a:r>
              <a:rPr lang="en-US" dirty="0" smtClean="0"/>
              <a:t>Tools to streamline the process </a:t>
            </a:r>
          </a:p>
          <a:p>
            <a:pPr lvl="1"/>
            <a:r>
              <a:rPr lang="en-US" dirty="0" smtClean="0"/>
              <a:t>A few technical things (not described here)</a:t>
            </a:r>
          </a:p>
          <a:p>
            <a:pPr lvl="1"/>
            <a:r>
              <a:rPr lang="en-US" dirty="0" smtClean="0"/>
              <a:t>Coordinate among journals (no duplicate effort)</a:t>
            </a:r>
          </a:p>
          <a:p>
            <a:r>
              <a:rPr lang="en-US" dirty="0" smtClean="0"/>
              <a:t>Awareness</a:t>
            </a:r>
          </a:p>
          <a:p>
            <a:pPr lvl="1"/>
            <a:r>
              <a:rPr lang="en-US" dirty="0" smtClean="0"/>
              <a:t>Consider badges/ certification</a:t>
            </a:r>
          </a:p>
          <a:p>
            <a:pPr lvl="1"/>
            <a:r>
              <a:rPr lang="en-US" dirty="0" smtClean="0"/>
              <a:t>Address issues with confidential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services</a:t>
            </a:r>
            <a:endParaRPr lang="en-US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4458" y="1825625"/>
            <a:ext cx="5149083" cy="43513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4429" y="1825625"/>
            <a:ext cx="5157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599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67375"/>
            <a:ext cx="5181600" cy="40678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01761"/>
            <a:ext cx="5181600" cy="3799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642" y="298813"/>
            <a:ext cx="4810558" cy="16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Progress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9600" dirty="0" smtClean="0"/>
              <a:t>Your students!</a:t>
            </a:r>
          </a:p>
          <a:p>
            <a:pPr marL="0" indent="0" algn="ctr">
              <a:buNone/>
            </a:pPr>
            <a:r>
              <a:rPr lang="en-US" sz="9600" dirty="0" smtClean="0"/>
              <a:t>Your colleagues!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journals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1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Transportability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8099"/>
            <a:ext cx="10515600" cy="3598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Any standards, tools, methods: must be transportable across journals (no custom solutions)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6978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science “guild”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hlinkClick r:id="rId3"/>
              </a:rPr>
              <a:t>https://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social-science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-data-editors.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github.io/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guidance</a:t>
            </a:r>
            <a:r>
              <a:rPr lang="en-US" sz="4400" dirty="0">
                <a:hlinkClick r:id="rId3"/>
              </a:rPr>
              <a:t>/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36" y="365702"/>
            <a:ext cx="4740563" cy="1695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3" y="2061133"/>
            <a:ext cx="5902710" cy="39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Richer metadata, more transparency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-203205"/>
            <a:ext cx="9314688" cy="6805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4152" y="3328416"/>
            <a:ext cx="8559800" cy="1372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Thank you!</a:t>
            </a:r>
          </a:p>
          <a:p>
            <a:pPr algn="ctr"/>
            <a:endParaRPr lang="en-US" sz="6600" b="1" dirty="0" smtClean="0"/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sz="4400" b="1" dirty="0">
                <a:solidFill>
                  <a:schemeClr val="bg1"/>
                </a:solidFill>
                <a:hlinkClick r:id="rId2"/>
              </a:rPr>
              <a:t>://</a:t>
            </a:r>
            <a:r>
              <a:rPr lang="en-US" sz="4400" b="1" dirty="0" smtClean="0">
                <a:solidFill>
                  <a:schemeClr val="bg1"/>
                </a:solidFill>
                <a:hlinkClick r:id="rId2"/>
              </a:rPr>
              <a:t>doi.org/10.5281/zenodo.3719355</a:t>
            </a:r>
            <a:r>
              <a:rPr lang="en-US" sz="4400" b="1" dirty="0" smtClean="0">
                <a:solidFill>
                  <a:schemeClr val="bg1"/>
                </a:solidFill>
              </a:rPr>
              <a:t>  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</p:txBody>
      </p:sp>
      <p:pic>
        <p:nvPicPr>
          <p:cNvPr id="4" name="Picture 4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050" y="3625056"/>
            <a:ext cx="12382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ew Table of Contents for Journal of Applied Econometrics volume 34 issu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0670" y="3625056"/>
            <a:ext cx="1085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iew Table of Contents for Journal of Money, Credit and Banking volume 51 issu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8667" y="4190782"/>
            <a:ext cx="9620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70" y="4649569"/>
            <a:ext cx="2609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  <a:p>
            <a:r>
              <a:rPr lang="en-US" dirty="0" smtClean="0"/>
              <a:t>Shared open source software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90" y="3227337"/>
            <a:ext cx="3180811" cy="2699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79" y="3731283"/>
            <a:ext cx="1419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Replication archives and Data (Code) Availability policies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Shared open source software</a:t>
            </a:r>
          </a:p>
          <a:p>
            <a:r>
              <a:rPr lang="en-US" dirty="0" smtClean="0"/>
              <a:t>Better public-use and shared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71" y="4518735"/>
            <a:ext cx="1673510" cy="195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45" y="3916362"/>
            <a:ext cx="17049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032" y="4752420"/>
            <a:ext cx="3228975" cy="98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62" y="3113327"/>
            <a:ext cx="2743200" cy="1047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007" y="4402932"/>
            <a:ext cx="270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370" y="3503852"/>
            <a:ext cx="1695450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49" y="3445644"/>
            <a:ext cx="2891980" cy="1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Replication archives and Data (Code) Availability policies</a:t>
            </a:r>
          </a:p>
          <a:p>
            <a:r>
              <a:rPr lang="en-US" dirty="0"/>
              <a:t>Shared open source software</a:t>
            </a:r>
          </a:p>
          <a:p>
            <a:r>
              <a:rPr lang="en-US" dirty="0" smtClean="0"/>
              <a:t>Better public-use and shared data</a:t>
            </a:r>
          </a:p>
          <a:p>
            <a:r>
              <a:rPr lang="en-US" dirty="0" smtClean="0"/>
              <a:t>Better ways of accessing preprints/ grey literature</a:t>
            </a:r>
            <a:endParaRPr lang="en-US" dirty="0"/>
          </a:p>
        </p:txBody>
      </p:sp>
      <p:pic>
        <p:nvPicPr>
          <p:cNvPr id="2052" name="Picture 4" descr="RePEc: Research Papers in Econ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804" y="4794907"/>
            <a:ext cx="240982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40" y="4413908"/>
            <a:ext cx="21050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Issues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discourse?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Early publications (20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century) contained 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</a:rPr>
              <a:t>tables of data</a:t>
            </a:r>
            <a:r>
              <a:rPr lang="en-US" sz="3600" dirty="0" smtClean="0"/>
              <a:t>, and the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3600" dirty="0" smtClean="0"/>
              <a:t> was simple (maybe)</a:t>
            </a:r>
          </a:p>
          <a:p>
            <a:pPr lvl="1"/>
            <a:r>
              <a:rPr lang="en-US" sz="4000" b="1" dirty="0" smtClean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4000" dirty="0" smtClean="0"/>
              <a:t> became electronic, was no longer </a:t>
            </a:r>
            <a:r>
              <a:rPr lang="en-US" sz="4400" b="1" dirty="0" smtClean="0">
                <a:solidFill>
                  <a:srgbClr val="C00000"/>
                </a:solidFill>
              </a:rPr>
              <a:t>included</a:t>
            </a:r>
            <a:r>
              <a:rPr lang="en-US" sz="4000" dirty="0" smtClean="0"/>
              <a:t> or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cited</a:t>
            </a:r>
          </a:p>
          <a:p>
            <a:pPr lvl="1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4000" dirty="0"/>
              <a:t> was transcribed to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n-US" sz="4000" dirty="0"/>
              <a:t>, and was no longer </a:t>
            </a:r>
            <a:r>
              <a:rPr lang="en-US" sz="4400" b="1" dirty="0">
                <a:solidFill>
                  <a:srgbClr val="C00000"/>
                </a:solidFill>
              </a:rPr>
              <a:t>included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160933" y="1566333"/>
            <a:ext cx="1032934" cy="93980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Some key statistics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51F396-6739-4D9A-829C-7DA5C7C1255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39522" y="1865598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11">
                  <a:extLst>
                    <a:ext uri="{9D8B030D-6E8A-4147-A177-3AD203B41FA5}">
                      <a16:colId xmlns:a16="http://schemas.microsoft.com/office/drawing/2014/main" val="2413352468"/>
                    </a:ext>
                  </a:extLst>
                </a:gridCol>
                <a:gridCol w="465667">
                  <a:extLst>
                    <a:ext uri="{9D8B030D-6E8A-4147-A177-3AD203B41FA5}">
                      <a16:colId xmlns:a16="http://schemas.microsoft.com/office/drawing/2014/main" val="289021719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317470476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459328702"/>
                    </a:ext>
                  </a:extLst>
                </a:gridCol>
                <a:gridCol w="975265">
                  <a:extLst>
                    <a:ext uri="{9D8B030D-6E8A-4147-A177-3AD203B41FA5}">
                      <a16:colId xmlns:a16="http://schemas.microsoft.com/office/drawing/2014/main" val="1056862685"/>
                    </a:ext>
                  </a:extLst>
                </a:gridCol>
                <a:gridCol w="1294082">
                  <a:extLst>
                    <a:ext uri="{9D8B030D-6E8A-4147-A177-3AD203B41FA5}">
                      <a16:colId xmlns:a16="http://schemas.microsoft.com/office/drawing/2014/main" val="1873812096"/>
                    </a:ext>
                  </a:extLst>
                </a:gridCol>
                <a:gridCol w="424176">
                  <a:extLst>
                    <a:ext uri="{9D8B030D-6E8A-4147-A177-3AD203B41FA5}">
                      <a16:colId xmlns:a16="http://schemas.microsoft.com/office/drawing/2014/main" val="200168760"/>
                    </a:ext>
                  </a:extLst>
                </a:gridCol>
                <a:gridCol w="1440647">
                  <a:extLst>
                    <a:ext uri="{9D8B030D-6E8A-4147-A177-3AD203B41FA5}">
                      <a16:colId xmlns:a16="http://schemas.microsoft.com/office/drawing/2014/main" val="3288696754"/>
                    </a:ext>
                  </a:extLst>
                </a:gridCol>
                <a:gridCol w="886286">
                  <a:extLst>
                    <a:ext uri="{9D8B030D-6E8A-4147-A177-3AD203B41FA5}">
                      <a16:colId xmlns:a16="http://schemas.microsoft.com/office/drawing/2014/main" val="381391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Type-Data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475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08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654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737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608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Nosek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Psychology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235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Camerer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Econ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199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 Li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194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255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582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845354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74700" y="4737100"/>
            <a:ext cx="10858500" cy="13335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25283" y="6239934"/>
            <a:ext cx="57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Kingi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et al numbers are preliminary. Do not cite or quote.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to curate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762" y="2742566"/>
            <a:ext cx="6190476" cy="2561905"/>
          </a:xfrm>
        </p:spPr>
      </p:pic>
    </p:spTree>
    <p:extLst>
      <p:ext uri="{BB962C8B-B14F-4D97-AF65-F5344CB8AC3E}">
        <p14:creationId xmlns:p14="http://schemas.microsoft.com/office/powerpoint/2010/main" val="26757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citation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Macrodata</a:t>
            </a:r>
            <a:r>
              <a:rPr lang="en-US" sz="3200" b="1" dirty="0" smtClean="0"/>
              <a:t>:</a:t>
            </a:r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“We use </a:t>
            </a:r>
            <a:r>
              <a:rPr lang="en-US" dirty="0">
                <a:latin typeface="Century" panose="02040604050505020304" pitchFamily="18" charset="0"/>
              </a:rPr>
              <a:t>data </a:t>
            </a:r>
            <a:r>
              <a:rPr lang="en-US" dirty="0" smtClean="0">
                <a:latin typeface="Century" panose="02040604050505020304" pitchFamily="18" charset="0"/>
              </a:rPr>
              <a:t>downloaded from </a:t>
            </a:r>
            <a:r>
              <a:rPr lang="en-US" dirty="0">
                <a:latin typeface="Century" panose="02040604050505020304" pitchFamily="18" charset="0"/>
              </a:rPr>
              <a:t/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dirty="0" smtClean="0">
                <a:latin typeface="Century" panose="02040604050505020304" pitchFamily="18" charset="0"/>
              </a:rPr>
              <a:t>Bureau of Economic Analysis…”</a:t>
            </a:r>
            <a:endParaRPr lang="en-US" dirty="0" smtClean="0"/>
          </a:p>
          <a:p>
            <a:r>
              <a:rPr lang="en-US" sz="3200" b="1" dirty="0" smtClean="0"/>
              <a:t>Microdata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“… this paper uses data from </a:t>
            </a:r>
            <a:br>
              <a:rPr lang="en-US" dirty="0" smtClean="0">
                <a:latin typeface="Century" panose="02040604050505020304" pitchFamily="18" charset="0"/>
              </a:rPr>
            </a:br>
            <a:r>
              <a:rPr lang="en-US" dirty="0" smtClean="0">
                <a:latin typeface="Century" panose="02040604050505020304" pitchFamily="18" charset="0"/>
              </a:rPr>
              <a:t>the Current Population Survey…”</a:t>
            </a:r>
          </a:p>
        </p:txBody>
      </p:sp>
    </p:spTree>
    <p:extLst>
      <p:ext uri="{BB962C8B-B14F-4D97-AF65-F5344CB8AC3E}">
        <p14:creationId xmlns:p14="http://schemas.microsoft.com/office/powerpoint/2010/main" val="16015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describing RELIABLE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Many datasets </a:t>
            </a:r>
          </a:p>
          <a:p>
            <a:pPr lvl="1"/>
            <a:r>
              <a:rPr lang="en-US" sz="3200" dirty="0" smtClean="0"/>
              <a:t>Are imperfectly described</a:t>
            </a:r>
          </a:p>
          <a:p>
            <a:pPr lvl="2"/>
            <a:r>
              <a:rPr lang="en-US" sz="2800" dirty="0" smtClean="0"/>
              <a:t>Very few data citations</a:t>
            </a:r>
          </a:p>
          <a:p>
            <a:pPr lvl="1"/>
            <a:r>
              <a:rPr lang="en-US" sz="3200" dirty="0" smtClean="0"/>
              <a:t>Are badly documented</a:t>
            </a:r>
          </a:p>
          <a:p>
            <a:pPr lvl="1"/>
            <a:r>
              <a:rPr lang="en-US" sz="3200" dirty="0" smtClean="0"/>
              <a:t>Have no (permanent) location defined </a:t>
            </a:r>
          </a:p>
          <a:p>
            <a:pPr lvl="2"/>
            <a:r>
              <a:rPr lang="en-US" sz="2800" dirty="0" smtClean="0"/>
              <a:t>Even for data from high-profile organizations!</a:t>
            </a:r>
          </a:p>
          <a:p>
            <a:pPr lvl="1"/>
            <a:r>
              <a:rPr lang="en-US" sz="3200" dirty="0" smtClean="0"/>
              <a:t>All of the above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What to do?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round (2012-)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662" y="1583140"/>
            <a:ext cx="8175716" cy="4728308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Greater </a:t>
            </a:r>
            <a:r>
              <a:rPr lang="en-US" sz="4400" b="1" u="sng" dirty="0" smtClean="0">
                <a:solidFill>
                  <a:schemeClr val="accent5">
                    <a:lumMod val="75000"/>
                  </a:schemeClr>
                </a:solidFill>
              </a:rPr>
              <a:t>enforcement</a:t>
            </a:r>
            <a:r>
              <a:rPr lang="en-US" sz="4400" b="1" dirty="0" smtClean="0"/>
              <a:t> of data (and code) availability</a:t>
            </a:r>
          </a:p>
          <a:p>
            <a:pPr lvl="1"/>
            <a:r>
              <a:rPr lang="en-US" sz="3600" dirty="0"/>
              <a:t>2015, AJ Political Science</a:t>
            </a:r>
          </a:p>
          <a:p>
            <a:pPr lvl="1"/>
            <a:r>
              <a:rPr lang="en-US" sz="3600" dirty="0" smtClean="0"/>
              <a:t>2016, Data Editor for ASA Software Section</a:t>
            </a:r>
          </a:p>
          <a:p>
            <a:pPr lvl="1"/>
            <a:r>
              <a:rPr lang="en-US" sz="3600" dirty="0" smtClean="0"/>
              <a:t>2016, Statistical review added Science</a:t>
            </a:r>
          </a:p>
          <a:p>
            <a:pPr lvl="1"/>
            <a:r>
              <a:rPr lang="en-US" sz="3600" dirty="0" smtClean="0"/>
              <a:t>2017: AEA appoints Data Editor, with mandate to do similar activities </a:t>
            </a:r>
            <a:br>
              <a:rPr lang="en-US" sz="3600" dirty="0" smtClean="0"/>
            </a:br>
            <a:r>
              <a:rPr lang="en-US" sz="2800" dirty="0" smtClean="0"/>
              <a:t>(also EJ, </a:t>
            </a:r>
            <a:r>
              <a:rPr lang="en-US" sz="2800" dirty="0" err="1" smtClean="0"/>
              <a:t>Restud</a:t>
            </a:r>
            <a:r>
              <a:rPr lang="en-US" sz="2800" dirty="0" smtClean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7130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→ </a:t>
            </a:r>
            <a:r>
              <a:rPr lang="en-US" sz="8800" u="sng" dirty="0" smtClean="0">
                <a:solidFill>
                  <a:schemeClr val="bg1"/>
                </a:solidFill>
              </a:rPr>
              <a:t>Verifying</a:t>
            </a:r>
            <a:r>
              <a:rPr lang="en-US" sz="8800" dirty="0" smtClean="0">
                <a:solidFill>
                  <a:schemeClr val="bg1"/>
                </a:solidFill>
              </a:rPr>
              <a:t> reproducibility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/>
              <a:t>Current Data Availability Policies are Broken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If the Data is </a:t>
            </a:r>
            <a:br>
              <a:rPr lang="en-US" sz="4800" dirty="0" smtClean="0"/>
            </a:br>
            <a:r>
              <a:rPr lang="en-US" sz="4800" b="1" dirty="0" smtClean="0">
                <a:solidFill>
                  <a:schemeClr val="accent4">
                    <a:lumMod val="75000"/>
                  </a:schemeClr>
                </a:solidFill>
              </a:rPr>
              <a:t>not open-access</a:t>
            </a:r>
            <a:r>
              <a:rPr lang="en-US" sz="4800" dirty="0" smtClean="0"/>
              <a:t>,</a:t>
            </a:r>
            <a:br>
              <a:rPr lang="en-US" sz="4800" dirty="0" smtClean="0"/>
            </a:b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C00000"/>
                </a:solidFill>
              </a:rPr>
              <a:t>no systematic information is collected </a:t>
            </a:r>
            <a:br>
              <a:rPr lang="en-US" sz="4800" b="1" dirty="0" smtClean="0">
                <a:solidFill>
                  <a:srgbClr val="C00000"/>
                </a:solidFill>
              </a:rPr>
            </a:br>
            <a:r>
              <a:rPr lang="en-US" sz="4000" dirty="0" smtClean="0"/>
              <a:t>(“exemption”)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198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3" y="365125"/>
            <a:ext cx="7825154" cy="5868866"/>
          </a:xfrm>
        </p:spPr>
      </p:pic>
      <p:sp>
        <p:nvSpPr>
          <p:cNvPr id="5" name="TextBox 4"/>
          <p:cNvSpPr txBox="1"/>
          <p:nvPr/>
        </p:nvSpPr>
        <p:spPr>
          <a:xfrm>
            <a:off x="316523" y="5574323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@</a:t>
            </a:r>
            <a:r>
              <a:rPr lang="en-US" dirty="0" err="1" smtClean="0"/>
              <a:t>sdellavi</a:t>
            </a:r>
            <a:endParaRPr lang="en-US" dirty="0" smtClean="0"/>
          </a:p>
          <a:p>
            <a:r>
              <a:rPr lang="en-US" dirty="0" smtClean="0"/>
              <a:t>AER 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would we ask you to “deposit”  them?</a:t>
            </a:r>
          </a:p>
        </p:txBody>
      </p:sp>
    </p:spTree>
    <p:extLst>
      <p:ext uri="{BB962C8B-B14F-4D97-AF65-F5344CB8AC3E}">
        <p14:creationId xmlns:p14="http://schemas.microsoft.com/office/powerpoint/2010/main" val="387864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b="1" dirty="0" smtClean="0">
                <a:solidFill>
                  <a:schemeClr val="accent2">
                    <a:lumMod val="50000"/>
                  </a:schemeClr>
                </a:solidFill>
              </a:rPr>
              <a:t>you should describe where they are!</a:t>
            </a:r>
          </a:p>
        </p:txBody>
      </p:sp>
    </p:spTree>
    <p:extLst>
      <p:ext uri="{BB962C8B-B14F-4D97-AF65-F5344CB8AC3E}">
        <p14:creationId xmlns:p14="http://schemas.microsoft.com/office/powerpoint/2010/main" val="40058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0147" y="674400"/>
            <a:ext cx="811419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→</a:t>
            </a:r>
            <a:r>
              <a:rPr lang="en-US" sz="8800" dirty="0" smtClean="0">
                <a:solidFill>
                  <a:schemeClr val="bg1"/>
                </a:solidFill>
              </a:rPr>
              <a:t>Require greater transparency of data/code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/>
              <a:t>Why do journals like </a:t>
            </a:r>
            <a:r>
              <a:rPr lang="en-US" dirty="0" smtClean="0"/>
              <a:t>“supplemental ZIP files” and affiliated repositories?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8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characteristics of </a:t>
            </a:r>
            <a:br>
              <a:rPr lang="en-US" dirty="0" smtClean="0"/>
            </a:br>
            <a:r>
              <a:rPr lang="en-US" b="1" dirty="0" smtClean="0"/>
              <a:t>trusted repositories</a:t>
            </a:r>
            <a:r>
              <a:rPr lang="en-US" dirty="0" smtClean="0"/>
              <a:t> (data archives)?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self-deposit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(open)</a:t>
            </a:r>
            <a:r>
              <a:rPr lang="en-US" sz="3200" dirty="0" smtClean="0"/>
              <a:t>ICPSR</a:t>
            </a:r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</p:spTree>
    <p:extLst>
      <p:ext uri="{BB962C8B-B14F-4D97-AF65-F5344CB8AC3E}">
        <p14:creationId xmlns:p14="http://schemas.microsoft.com/office/powerpoint/2010/main" val="38476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</a:t>
            </a:r>
            <a:r>
              <a:rPr lang="en-US" sz="3600" strike="sngStrike" dirty="0" smtClean="0"/>
              <a:t>self-deposit</a:t>
            </a:r>
            <a:r>
              <a:rPr lang="en-US" sz="3600" dirty="0" smtClean="0"/>
              <a:t>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</a:t>
            </a:r>
            <a:r>
              <a:rPr lang="en-US" sz="3200" dirty="0" smtClean="0"/>
              <a:t>pen)ICPSR</a:t>
            </a:r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0100" y="2641600"/>
            <a:ext cx="5702300" cy="2273300"/>
          </a:xfrm>
          <a:prstGeom prst="rect">
            <a:avLst/>
          </a:prstGeom>
          <a:solidFill>
            <a:srgbClr val="B31B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CASD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IAB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Norway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US Federal Statistical RDC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38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→</a:t>
            </a:r>
            <a:r>
              <a:rPr lang="en-US" sz="8800" dirty="0" smtClean="0">
                <a:solidFill>
                  <a:schemeClr val="bg1"/>
                </a:solidFill>
              </a:rPr>
              <a:t>Use trusted repositories</a:t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where possible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Goal: Use any repository!</a:t>
            </a:r>
          </a:p>
          <a:p>
            <a:pPr marL="0" indent="0" algn="ctr">
              <a:buNone/>
            </a:pPr>
            <a:r>
              <a:rPr lang="en-US" sz="4400" dirty="0" smtClean="0"/>
              <a:t>(subject to conditions)</a:t>
            </a:r>
          </a:p>
        </p:txBody>
      </p:sp>
    </p:spTree>
    <p:extLst>
      <p:ext uri="{BB962C8B-B14F-4D97-AF65-F5344CB8AC3E}">
        <p14:creationId xmlns:p14="http://schemas.microsoft.com/office/powerpoint/2010/main" val="35842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</a:t>
            </a:r>
            <a:r>
              <a:rPr lang="en-US" dirty="0" smtClean="0"/>
              <a:t>discourse!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 smtClean="0"/>
              <a:t>Modern publications thus need </a:t>
            </a:r>
            <a:br>
              <a:rPr lang="en-US" sz="3600" b="1" dirty="0" smtClean="0"/>
            </a:br>
            <a:r>
              <a:rPr lang="en-US" sz="3600" b="1" dirty="0" smtClean="0"/>
              <a:t>the same transparency and completeness</a:t>
            </a:r>
            <a:br>
              <a:rPr lang="en-US" sz="3600" b="1" dirty="0" smtClean="0"/>
            </a:br>
            <a:r>
              <a:rPr lang="en-US" sz="3600" b="1" dirty="0" smtClean="0"/>
              <a:t>as in the old days</a:t>
            </a:r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o facilitate replicability</a:t>
            </a:r>
          </a:p>
        </p:txBody>
      </p:sp>
    </p:spTree>
    <p:extLst>
      <p:ext uri="{BB962C8B-B14F-4D97-AF65-F5344CB8AC3E}">
        <p14:creationId xmlns:p14="http://schemas.microsoft.com/office/powerpoint/2010/main" val="8308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Problems with that?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9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are the problems…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7" y="2394176"/>
            <a:ext cx="5122798" cy="2858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2" y="1343023"/>
            <a:ext cx="6639213" cy="37529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44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Not every data repository is created equal</a:t>
            </a:r>
          </a:p>
          <a:p>
            <a:pPr lvl="1"/>
            <a:r>
              <a:rPr lang="en-US" sz="3200" b="1" u="sng" dirty="0" err="1" smtClean="0">
                <a:solidFill>
                  <a:srgbClr val="C00000"/>
                </a:solidFill>
              </a:rPr>
              <a:t>Github</a:t>
            </a:r>
            <a:r>
              <a:rPr lang="en-US" sz="3200" dirty="0" smtClean="0">
                <a:solidFill>
                  <a:srgbClr val="C00000"/>
                </a:solidFill>
              </a:rPr>
              <a:t>, Dropbox, etc. are not data or code repositories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institutional repository at the University of Southern Venezuela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institutional repository at Cornell University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institutional repository at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Harvard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</a:rPr>
              <a:t>Dataverse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!) 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the National Archives a reliable repository?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Not every restricted-access repository is created equal</a:t>
            </a:r>
          </a:p>
          <a:p>
            <a:pPr lvl="1"/>
            <a:r>
              <a:rPr lang="en-US" sz="3200" dirty="0" smtClean="0">
                <a:solidFill>
                  <a:srgbClr val="C00000"/>
                </a:solidFill>
              </a:rPr>
              <a:t>The </a:t>
            </a:r>
            <a:r>
              <a:rPr lang="en-US" sz="3200" b="1" dirty="0" smtClean="0">
                <a:solidFill>
                  <a:srgbClr val="C00000"/>
                </a:solidFill>
              </a:rPr>
              <a:t>Second Bank of Third City credit card data </a:t>
            </a:r>
            <a:r>
              <a:rPr lang="en-US" sz="3200" dirty="0" smtClean="0">
                <a:solidFill>
                  <a:srgbClr val="C00000"/>
                </a:solidFill>
              </a:rPr>
              <a:t>is not a data/code repository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School Board of Third City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JPMC Institute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US Census Bureau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</a:t>
            </a:r>
            <a:r>
              <a:rPr lang="en-US" sz="3200" b="1" dirty="0" smtClean="0"/>
              <a:t>any </a:t>
            </a:r>
            <a:r>
              <a:rPr lang="en-US" sz="3200" b="1" dirty="0" err="1" smtClean="0"/>
              <a:t>restriced</a:t>
            </a:r>
            <a:r>
              <a:rPr lang="en-US" sz="3200" b="1" dirty="0" smtClean="0"/>
              <a:t>-access repositories reliable archives?</a:t>
            </a:r>
            <a:endParaRPr lang="en-US" sz="3200" b="1" dirty="0"/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So: Describe them!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(cite them!)</a:t>
            </a:r>
          </a:p>
        </p:txBody>
      </p:sp>
    </p:spTree>
    <p:extLst>
      <p:ext uri="{BB962C8B-B14F-4D97-AF65-F5344CB8AC3E}">
        <p14:creationId xmlns:p14="http://schemas.microsoft.com/office/powerpoint/2010/main" val="2127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Data citations and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 smtClean="0"/>
              <a:t>What is </a:t>
            </a:r>
            <a:r>
              <a:rPr lang="en-US" sz="4000" b="1" dirty="0" smtClean="0"/>
              <a:t>FAIR</a:t>
            </a:r>
            <a:r>
              <a:rPr lang="en-US" sz="4000" dirty="0" smtClean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  <a:endParaRPr lang="en-US" sz="4000" dirty="0" smtClean="0"/>
          </a:p>
          <a:p>
            <a:pPr lvl="1"/>
            <a:r>
              <a:rPr lang="en-US" sz="4800" b="1" dirty="0" smtClean="0"/>
              <a:t>A</a:t>
            </a:r>
            <a:r>
              <a:rPr lang="en-US" sz="4000" dirty="0" smtClean="0"/>
              <a:t>ccessible</a:t>
            </a:r>
            <a:r>
              <a:rPr lang="en-US" sz="4000" dirty="0"/>
              <a:t>, </a:t>
            </a:r>
            <a:endParaRPr lang="en-US" sz="4000" dirty="0" smtClean="0"/>
          </a:p>
          <a:p>
            <a:pPr lvl="1"/>
            <a:r>
              <a:rPr lang="en-US" sz="4800" b="1" dirty="0" smtClean="0"/>
              <a:t>I</a:t>
            </a:r>
            <a:r>
              <a:rPr lang="en-US" sz="4000" dirty="0" smtClean="0"/>
              <a:t>nteroperable</a:t>
            </a:r>
            <a:r>
              <a:rPr lang="en-US" sz="4000" dirty="0"/>
              <a:t>, </a:t>
            </a:r>
            <a:r>
              <a:rPr lang="en-US" sz="4000" dirty="0" smtClean="0"/>
              <a:t>and </a:t>
            </a:r>
          </a:p>
          <a:p>
            <a:pPr lvl="1"/>
            <a:r>
              <a:rPr lang="en-US" sz="4800" b="1" dirty="0" smtClean="0"/>
              <a:t>R</a:t>
            </a:r>
            <a:r>
              <a:rPr lang="en-US" sz="4000" dirty="0" smtClean="0"/>
              <a:t>e-usable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1747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Citations 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19845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data citations not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tell you “where”</a:t>
            </a:r>
          </a:p>
          <a:p>
            <a:r>
              <a:rPr lang="en-US" dirty="0" smtClean="0"/>
              <a:t>But most do not </a:t>
            </a:r>
          </a:p>
          <a:p>
            <a:pPr lvl="1"/>
            <a:r>
              <a:rPr lang="en-US" dirty="0" smtClean="0"/>
              <a:t>“who can access”</a:t>
            </a:r>
          </a:p>
          <a:p>
            <a:pPr lvl="1"/>
            <a:r>
              <a:rPr lang="en-US" dirty="0" smtClean="0"/>
              <a:t>“for how long”</a:t>
            </a:r>
          </a:p>
          <a:p>
            <a:pPr lvl="1"/>
            <a:r>
              <a:rPr lang="en-US" dirty="0" smtClean="0"/>
              <a:t>“under what conditions”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(Though in theory, these are covered by the Data Citation Principles)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 (DAS)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>
                <a:solidFill>
                  <a:srgbClr val="0070C0"/>
                </a:solidFill>
              </a:rPr>
              <a:t>where data </a:t>
            </a:r>
            <a:r>
              <a:rPr lang="en-US" dirty="0"/>
              <a:t>supporting the results reported in a published article can be </a:t>
            </a:r>
            <a:r>
              <a:rPr lang="en-US" dirty="0" smtClean="0"/>
              <a:t>found</a:t>
            </a:r>
          </a:p>
          <a:p>
            <a:pPr lvl="1"/>
            <a:r>
              <a:rPr lang="en-US" dirty="0" smtClean="0"/>
              <a:t>including </a:t>
            </a:r>
            <a:r>
              <a:rPr lang="en-US" dirty="0"/>
              <a:t>unique identifiers linking to publicly archived datasets analyzed or generated during </a:t>
            </a:r>
            <a:r>
              <a:rPr lang="en-US" dirty="0" smtClean="0"/>
              <a:t>the study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DASs </a:t>
            </a:r>
            <a:r>
              <a:rPr lang="en-US" dirty="0"/>
              <a:t>can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increase transparency </a:t>
            </a:r>
            <a:r>
              <a:rPr lang="en-US" dirty="0"/>
              <a:t>by providing a reason why data cannot be </a:t>
            </a:r>
            <a:r>
              <a:rPr lang="en-US" dirty="0" smtClean="0"/>
              <a:t>made (immediately) </a:t>
            </a:r>
            <a:r>
              <a:rPr lang="en-US" dirty="0"/>
              <a:t>available </a:t>
            </a:r>
            <a:endParaRPr lang="en-US" dirty="0" smtClean="0"/>
          </a:p>
          <a:p>
            <a:pPr lvl="1"/>
            <a:r>
              <a:rPr lang="en-US" b="1" dirty="0" smtClean="0"/>
              <a:t>need </a:t>
            </a:r>
            <a:r>
              <a:rPr lang="en-US" b="1" dirty="0"/>
              <a:t>for registration</a:t>
            </a:r>
            <a:r>
              <a:rPr lang="en-US" dirty="0"/>
              <a:t>, </a:t>
            </a:r>
            <a:r>
              <a:rPr lang="en-US" dirty="0" smtClean="0"/>
              <a:t>ethical </a:t>
            </a:r>
            <a:r>
              <a:rPr lang="en-US" dirty="0"/>
              <a:t>or legal restrictions, or because </a:t>
            </a:r>
            <a:r>
              <a:rPr lang="en-US" dirty="0" smtClean="0"/>
              <a:t>of an </a:t>
            </a:r>
            <a:r>
              <a:rPr lang="en-US" dirty="0"/>
              <a:t>embargo </a:t>
            </a:r>
            <a:r>
              <a:rPr lang="en-US" dirty="0" smtClean="0"/>
              <a:t>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7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61037" y="1449659"/>
            <a:ext cx="6069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Replication?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8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long </a:t>
            </a:r>
            <a:r>
              <a:rPr lang="en-US" dirty="0" smtClean="0"/>
              <a:t>data will be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available</a:t>
            </a:r>
            <a:r>
              <a:rPr lang="en-US" dirty="0" smtClean="0"/>
              <a:t> (policy)</a:t>
            </a:r>
          </a:p>
          <a:p>
            <a:pPr lvl="1"/>
            <a:r>
              <a:rPr lang="en-US" dirty="0" smtClean="0"/>
              <a:t>DOI assignments implies </a:t>
            </a:r>
            <a:r>
              <a:rPr lang="en-US" b="1" dirty="0" smtClean="0"/>
              <a:t>long-term curation</a:t>
            </a:r>
          </a:p>
          <a:p>
            <a:pPr lvl="1"/>
            <a:r>
              <a:rPr lang="en-US" dirty="0" smtClean="0"/>
              <a:t>But long-term curation </a:t>
            </a:r>
            <a:r>
              <a:rPr lang="en-US" sz="3000" b="1" dirty="0" smtClean="0"/>
              <a:t>does not require DOI</a:t>
            </a:r>
            <a:r>
              <a:rPr lang="en-US" dirty="0" smtClean="0"/>
              <a:t>! </a:t>
            </a:r>
          </a:p>
          <a:p>
            <a:r>
              <a:rPr lang="en-US" dirty="0" smtClean="0"/>
              <a:t>A statement about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usage rights</a:t>
            </a:r>
          </a:p>
          <a:p>
            <a:pPr lvl="1"/>
            <a:r>
              <a:rPr lang="en-US" dirty="0" smtClean="0"/>
              <a:t>Not every dataset is in the public domain</a:t>
            </a:r>
          </a:p>
          <a:p>
            <a:pPr lvl="1"/>
            <a:r>
              <a:rPr lang="en-US" dirty="0" smtClean="0"/>
              <a:t>Not everybody knows that U.S. Government data are usually in the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04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→</a:t>
            </a:r>
            <a:r>
              <a:rPr lang="en-US" sz="8800" dirty="0" smtClean="0">
                <a:solidFill>
                  <a:schemeClr val="bg1"/>
                </a:solidFill>
              </a:rPr>
              <a:t>Improve provenance documentation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6069" y="1293249"/>
            <a:ext cx="83126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Why Reproducibility, Provenance?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5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6227" y="2652818"/>
            <a:ext cx="8312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Credibility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Credibility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0339" y="1825625"/>
            <a:ext cx="3797321" cy="4351338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1708" y="6176963"/>
            <a:ext cx="46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doi.org/10.1257/aer.20190759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1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Credibility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0339" y="1825625"/>
            <a:ext cx="3797321" cy="4351338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93" y="1193243"/>
            <a:ext cx="3930852" cy="3988005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306402"/>
            <a:ext cx="5319963" cy="4372704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127000" dir="18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327374" y="1803847"/>
            <a:ext cx="4886926" cy="384698"/>
            <a:chOff x="6327374" y="1803847"/>
            <a:chExt cx="4886926" cy="384698"/>
          </a:xfrm>
        </p:grpSpPr>
        <p:sp>
          <p:nvSpPr>
            <p:cNvPr id="12" name="Rectangle 11"/>
            <p:cNvSpPr/>
            <p:nvPr/>
          </p:nvSpPr>
          <p:spPr>
            <a:xfrm>
              <a:off x="10155521" y="1803847"/>
              <a:ext cx="1058779" cy="21974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27374" y="1978136"/>
              <a:ext cx="689289" cy="210409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41192" y="3631604"/>
            <a:ext cx="4820205" cy="408417"/>
            <a:chOff x="6341192" y="3631604"/>
            <a:chExt cx="4820205" cy="408417"/>
          </a:xfrm>
        </p:grpSpPr>
        <p:sp>
          <p:nvSpPr>
            <p:cNvPr id="14" name="Rectangle 13"/>
            <p:cNvSpPr/>
            <p:nvPr/>
          </p:nvSpPr>
          <p:spPr>
            <a:xfrm>
              <a:off x="10102618" y="3631604"/>
              <a:ext cx="1058779" cy="21974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41192" y="3818212"/>
              <a:ext cx="1142450" cy="221809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51708" y="6176963"/>
            <a:ext cx="46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doi.org/10.1257/aer.20190759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28649" y="564827"/>
            <a:ext cx="7859892" cy="2634387"/>
            <a:chOff x="228649" y="564827"/>
            <a:chExt cx="7859892" cy="26343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49" y="569401"/>
              <a:ext cx="7859892" cy="2629813"/>
            </a:xfrm>
            <a:prstGeom prst="rect">
              <a:avLst/>
            </a:prstGeom>
            <a:ln w="25400">
              <a:solidFill>
                <a:srgbClr val="333333"/>
              </a:solidFill>
            </a:ln>
            <a:effectLst>
              <a:outerShdw blurRad="50800" dist="254000" dir="18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317925" y="1564471"/>
              <a:ext cx="7165717" cy="261154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7925" y="564827"/>
              <a:ext cx="7646980" cy="999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8649" y="1811681"/>
              <a:ext cx="7736256" cy="134823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1859" y="3788327"/>
            <a:ext cx="9718865" cy="2410876"/>
            <a:chOff x="511859" y="3788327"/>
            <a:chExt cx="9718865" cy="241087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59" y="3788327"/>
              <a:ext cx="9718865" cy="2403590"/>
            </a:xfrm>
            <a:prstGeom prst="rect">
              <a:avLst/>
            </a:prstGeom>
            <a:ln w="25400">
              <a:solidFill>
                <a:srgbClr val="333333"/>
              </a:solidFill>
            </a:ln>
            <a:effectLst>
              <a:outerShdw blurRad="127000" dist="254000" dir="18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Rectangle 19"/>
            <p:cNvSpPr/>
            <p:nvPr/>
          </p:nvSpPr>
          <p:spPr>
            <a:xfrm>
              <a:off x="987933" y="4653866"/>
              <a:ext cx="8817804" cy="468747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83103" y="3793069"/>
              <a:ext cx="9081152" cy="84584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26743" y="5122613"/>
              <a:ext cx="8937511" cy="107659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30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35" y="676133"/>
            <a:ext cx="6401129" cy="5505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7" y="152231"/>
            <a:ext cx="7874405" cy="6553537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2085" y="1483305"/>
            <a:ext cx="7072086" cy="5222463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4673600"/>
            <a:ext cx="6319259" cy="290286"/>
          </a:xfrm>
          <a:prstGeom prst="rect">
            <a:avLst/>
          </a:prstGeom>
          <a:solidFill>
            <a:srgbClr val="FFFF00">
              <a:alpha val="8000"/>
            </a:srgb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35" y="676133"/>
            <a:ext cx="6401129" cy="5505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7" y="152231"/>
            <a:ext cx="7874405" cy="6553537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2085" y="1483305"/>
            <a:ext cx="7072086" cy="5222463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4673600"/>
            <a:ext cx="6319259" cy="290286"/>
          </a:xfrm>
          <a:prstGeom prst="rect">
            <a:avLst/>
          </a:prstGeom>
          <a:solidFill>
            <a:srgbClr val="FFFF00">
              <a:alpha val="8000"/>
            </a:srgb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14" y="758969"/>
            <a:ext cx="4840807" cy="3477781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659" y="3277974"/>
            <a:ext cx="3206915" cy="2705239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0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35" y="676133"/>
            <a:ext cx="6401129" cy="5505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7" y="152231"/>
            <a:ext cx="7874405" cy="6553537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2085" y="1483305"/>
            <a:ext cx="7072086" cy="5222463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38199" y="4673600"/>
            <a:ext cx="6319259" cy="290286"/>
          </a:xfrm>
          <a:prstGeom prst="rect">
            <a:avLst/>
          </a:prstGeom>
          <a:solidFill>
            <a:srgbClr val="FFFF00">
              <a:alpha val="8000"/>
            </a:srgb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14" y="758969"/>
            <a:ext cx="4840807" cy="3477781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659" y="3277974"/>
            <a:ext cx="3206915" cy="2705239"/>
          </a:xfrm>
          <a:prstGeom prst="rect">
            <a:avLst/>
          </a:prstGeom>
          <a:ln w="1270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708" y="676730"/>
            <a:ext cx="6576292" cy="54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365" y="1825625"/>
            <a:ext cx="9525270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7543844" y="3225582"/>
              <a:ext cx="3438360" cy="1261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5524" y="3137742"/>
                <a:ext cx="3563280" cy="147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0" y="1542732"/>
            <a:ext cx="6976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285" y="2091508"/>
            <a:ext cx="327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doi.org/10.17226/25303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29" y="240067"/>
            <a:ext cx="2397369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14" y="3526447"/>
            <a:ext cx="5787615" cy="3184316"/>
          </a:xfrm>
          <a:prstGeom prst="rect">
            <a:avLst/>
          </a:prstGeom>
          <a:noFill/>
          <a:ln w="1905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73" y="1949116"/>
            <a:ext cx="4900895" cy="3994484"/>
          </a:xfrm>
          <a:prstGeom prst="rect">
            <a:avLst/>
          </a:prstGeom>
          <a:noFill/>
          <a:ln w="1905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91" y="297389"/>
            <a:ext cx="6413829" cy="3899100"/>
          </a:xfrm>
          <a:prstGeom prst="rect">
            <a:avLst/>
          </a:prstGeom>
          <a:noFill/>
          <a:ln w="19050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26227" y="2652818"/>
            <a:ext cx="8312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Credibility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22" y="338816"/>
            <a:ext cx="455295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6" y="2344976"/>
            <a:ext cx="3615963" cy="4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b="1" dirty="0"/>
              <a:t>documented and are readily available to any researcher for purposes of replication.</a:t>
            </a:r>
          </a:p>
          <a:p>
            <a:pPr fontAlgn="base"/>
            <a:r>
              <a:rPr lang="en-US" dirty="0"/>
              <a:t>Authors of accepted papers that contain empirical work, simulations, or experimental work must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provide</a:t>
            </a:r>
            <a:r>
              <a:rPr lang="en-US" dirty="0"/>
              <a:t>, prior to publication,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data, programs, and other details of the computations sufficient to permit replication. </a:t>
            </a:r>
            <a:r>
              <a:rPr lang="en-US" dirty="0"/>
              <a:t>These will be posted on the AEA website.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Availability Policy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>
                <a:solidFill>
                  <a:schemeClr val="bg1"/>
                </a:solidFill>
              </a:rPr>
              <a:t>clearly and precisely </a:t>
            </a:r>
            <a:r>
              <a:rPr lang="en-US" dirty="0">
                <a:solidFill>
                  <a:schemeClr val="bg1"/>
                </a:solidFill>
              </a:rPr>
              <a:t>documented and are </a:t>
            </a:r>
            <a:r>
              <a:rPr lang="en-US" b="1" u="sng" dirty="0">
                <a:solidFill>
                  <a:schemeClr val="bg1"/>
                </a:solidFill>
              </a:rPr>
              <a:t>readily available</a:t>
            </a:r>
            <a:r>
              <a:rPr lang="en-US" dirty="0">
                <a:solidFill>
                  <a:schemeClr val="bg1"/>
                </a:solidFill>
              </a:rPr>
              <a:t> to any researcher for purposes of replication.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bg1"/>
                </a:solidFill>
              </a:rPr>
              <a:t>provide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</a:rPr>
              <a:t>prior to publication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bg1"/>
                </a:solidFill>
              </a:rPr>
              <a:t>sufficient </a:t>
            </a:r>
            <a:r>
              <a:rPr lang="en-US" sz="3200" b="1" dirty="0">
                <a:solidFill>
                  <a:schemeClr val="bg1"/>
                </a:solidFill>
              </a:rPr>
              <a:t>to permit replication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These will be </a:t>
            </a:r>
            <a:r>
              <a:rPr lang="en-US" sz="3200" b="1" dirty="0">
                <a:solidFill>
                  <a:schemeClr val="bg1"/>
                </a:solidFill>
              </a:rPr>
              <a:t>posted on the AEA website</a:t>
            </a:r>
            <a:r>
              <a:rPr lang="en-US" dirty="0">
                <a:solidFill>
                  <a:schemeClr val="bg1"/>
                </a:solidFill>
              </a:rPr>
              <a:t>. The Editor should be notified at the time of submission if the data used in a paper are proprietary or if, for some other reason, the requirements above cannot be met.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32558" y="205600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clearly and precisely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162927" y="2434845"/>
            <a:ext cx="2731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readily available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235113" y="3574325"/>
            <a:ext cx="6112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prior to publication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902869" y="4001294"/>
            <a:ext cx="125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details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99621" y="3965198"/>
            <a:ext cx="2572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sufficient to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092869" y="4344315"/>
            <a:ext cx="3489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permit replication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56422" y="4345710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277227" y="2056004"/>
            <a:ext cx="358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documented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-0.55456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4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24323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1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0.25664 -0.1055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39" y="-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30925 -0.0150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7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55247 -0.0143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30" y="-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0555 L 0.29727 -0.05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3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2239 0.00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2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Availability Policy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690688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b="1" u="sng" dirty="0" smtClean="0"/>
          </a:p>
          <a:p>
            <a:pPr marL="0" indent="0" fontAlgn="base">
              <a:buNone/>
            </a:pPr>
            <a:r>
              <a:rPr lang="en-US" b="1" u="sng" dirty="0" smtClean="0"/>
              <a:t>clearly </a:t>
            </a:r>
            <a:r>
              <a:rPr lang="en-US" b="1" u="sng" dirty="0"/>
              <a:t>and precisely </a:t>
            </a:r>
            <a:r>
              <a:rPr lang="en-US" dirty="0"/>
              <a:t>documented </a:t>
            </a:r>
            <a:endParaRPr lang="en-US" dirty="0" smtClean="0"/>
          </a:p>
          <a:p>
            <a:pPr marL="0" indent="0" fontAlgn="base">
              <a:buNone/>
            </a:pPr>
            <a:r>
              <a:rPr lang="en-US" b="1" u="sng" dirty="0" smtClean="0"/>
              <a:t>readily </a:t>
            </a:r>
            <a:r>
              <a:rPr lang="en-US" b="1" u="sng" dirty="0"/>
              <a:t>available</a:t>
            </a:r>
            <a:r>
              <a:rPr lang="en-US" dirty="0"/>
              <a:t> 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must </a:t>
            </a:r>
            <a:r>
              <a:rPr lang="en-US" sz="3200" b="1" dirty="0"/>
              <a:t>provide</a:t>
            </a:r>
            <a:r>
              <a:rPr lang="en-US" dirty="0" smtClean="0"/>
              <a:t>, </a:t>
            </a:r>
            <a:r>
              <a:rPr lang="en-US" sz="3200" b="1" dirty="0" smtClean="0"/>
              <a:t>prior to publication</a:t>
            </a:r>
          </a:p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details </a:t>
            </a:r>
            <a:r>
              <a:rPr lang="en-US" sz="3200" b="1" dirty="0" smtClean="0"/>
              <a:t>sufficient </a:t>
            </a:r>
            <a:r>
              <a:rPr lang="en-US" sz="3200" b="1" dirty="0"/>
              <a:t>to permit </a:t>
            </a:r>
            <a:r>
              <a:rPr lang="en-US" sz="3200" b="1" dirty="0" smtClean="0"/>
              <a:t>replication</a:t>
            </a:r>
          </a:p>
          <a:p>
            <a:pPr marL="0" indent="0" fontAlgn="base">
              <a:buNone/>
            </a:pPr>
            <a:r>
              <a:rPr lang="en-US" sz="3200" b="1" dirty="0" smtClean="0"/>
              <a:t>posted </a:t>
            </a:r>
            <a:r>
              <a:rPr lang="en-US" sz="3200" b="1" dirty="0"/>
              <a:t>on the AEA website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59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July 16,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&amp; Code Availability Policy</a:t>
            </a:r>
            <a:r>
              <a:rPr lang="en-US" dirty="0"/>
              <a:t> </a:t>
            </a:r>
            <a:r>
              <a:rPr lang="en-US" dirty="0" smtClean="0"/>
              <a:t>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DCAP (2018→2019)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These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766411"/>
            <a:ext cx="10515600" cy="30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6443" y="1825625"/>
            <a:ext cx="10297357" cy="1636666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154967" y="3116570"/>
            <a:ext cx="1882066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56443" y="3766411"/>
            <a:ext cx="10282117" cy="302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and programs should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be archived in the AEA Data and Code Repository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Authors will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provide access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editors and reviewers, if requested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, to both data and programs prior to acceptance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access to the data used in a paper is restricted or limited, or if, for some other reason, the requirements above cannot be met.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The AEA Data Editor will assess compliance with this policy, and will verify the accuracy of the information prior to acceptance by the Editor.</a:t>
            </a:r>
          </a:p>
        </p:txBody>
      </p:sp>
    </p:spTree>
    <p:extLst>
      <p:ext uri="{BB962C8B-B14F-4D97-AF65-F5344CB8AC3E}">
        <p14:creationId xmlns:p14="http://schemas.microsoft.com/office/powerpoint/2010/main" val="316023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90688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Pre-Publication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paper that receives a “conditional acceptance” is verified</a:t>
            </a:r>
          </a:p>
          <a:p>
            <a:pPr lvl="1"/>
            <a:r>
              <a:rPr lang="en-US" i="1" dirty="0" smtClean="0"/>
              <a:t>Data citations</a:t>
            </a:r>
          </a:p>
          <a:p>
            <a:pPr lvl="1"/>
            <a:r>
              <a:rPr lang="en-US" i="1" dirty="0" smtClean="0"/>
              <a:t>Quality of README</a:t>
            </a:r>
          </a:p>
          <a:p>
            <a:pPr lvl="1"/>
            <a:r>
              <a:rPr lang="en-US" i="1" dirty="0" smtClean="0"/>
              <a:t>Quality of code</a:t>
            </a:r>
          </a:p>
          <a:p>
            <a:pPr lvl="1"/>
            <a:r>
              <a:rPr lang="en-US" i="1" dirty="0" smtClean="0"/>
              <a:t>Reproducibility of code</a:t>
            </a:r>
          </a:p>
          <a:p>
            <a:pPr lvl="1"/>
            <a:r>
              <a:rPr lang="en-US" i="1" dirty="0"/>
              <a:t>Quality of </a:t>
            </a:r>
            <a:r>
              <a:rPr lang="en-US" i="1" dirty="0" smtClean="0"/>
              <a:t>metadata in the repository</a:t>
            </a:r>
          </a:p>
          <a:p>
            <a:pPr lvl="1"/>
            <a:endParaRPr lang="en-US" i="1" dirty="0" smtClean="0"/>
          </a:p>
          <a:p>
            <a:pPr lvl="1"/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1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Reproducibility Check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690688"/>
            <a:ext cx="7886700" cy="3513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52" y="3957148"/>
            <a:ext cx="3742509" cy="24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doing that?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u="sng" dirty="0" smtClean="0"/>
              <a:t>Earlier reproducibility work</a:t>
            </a:r>
            <a:r>
              <a:rPr lang="en-US" dirty="0" smtClean="0"/>
              <a:t>: </a:t>
            </a:r>
            <a:r>
              <a:rPr lang="en-US" b="1" dirty="0" smtClean="0"/>
              <a:t>Flavio </a:t>
            </a:r>
            <a:r>
              <a:rPr lang="en-US" b="1" dirty="0" err="1" smtClean="0"/>
              <a:t>Stanchi</a:t>
            </a:r>
            <a:r>
              <a:rPr lang="en-US" b="1" dirty="0" smtClean="0"/>
              <a:t> </a:t>
            </a:r>
            <a:r>
              <a:rPr lang="en-US" dirty="0" smtClean="0"/>
              <a:t>(now at </a:t>
            </a:r>
            <a:r>
              <a:rPr lang="en-US" dirty="0" err="1" smtClean="0"/>
              <a:t>AirBnb</a:t>
            </a:r>
            <a:r>
              <a:rPr lang="en-US" dirty="0" smtClean="0"/>
              <a:t>), </a:t>
            </a:r>
            <a:r>
              <a:rPr lang="en-US" b="1" dirty="0" err="1" smtClean="0"/>
              <a:t>Sylverie</a:t>
            </a:r>
            <a:r>
              <a:rPr lang="en-US" b="1" dirty="0" smtClean="0"/>
              <a:t> Herbert</a:t>
            </a:r>
            <a:r>
              <a:rPr lang="en-US" dirty="0" smtClean="0"/>
              <a:t> (on the market), </a:t>
            </a:r>
            <a:r>
              <a:rPr lang="en-US" b="1" dirty="0" err="1" smtClean="0"/>
              <a:t>Hautahi</a:t>
            </a:r>
            <a:r>
              <a:rPr lang="en-US" b="1" dirty="0" smtClean="0"/>
              <a:t> </a:t>
            </a:r>
            <a:r>
              <a:rPr lang="en-US" b="1" dirty="0" err="1" smtClean="0"/>
              <a:t>Kingi</a:t>
            </a:r>
            <a:r>
              <a:rPr lang="en-US" dirty="0" smtClean="0"/>
              <a:t> (</a:t>
            </a:r>
            <a:r>
              <a:rPr lang="en-US" dirty="0" err="1" smtClean="0"/>
              <a:t>Impaq</a:t>
            </a:r>
            <a:r>
              <a:rPr lang="en-US" dirty="0" smtClean="0"/>
              <a:t>)</a:t>
            </a:r>
          </a:p>
          <a:p>
            <a:r>
              <a:rPr lang="en-US" u="sng" dirty="0" smtClean="0"/>
              <a:t>Current lead graduate students</a:t>
            </a:r>
            <a:r>
              <a:rPr lang="en-US" dirty="0" smtClean="0"/>
              <a:t>: </a:t>
            </a:r>
            <a:r>
              <a:rPr lang="en-US" b="1" dirty="0" smtClean="0"/>
              <a:t>David </a:t>
            </a:r>
            <a:r>
              <a:rPr lang="en-US" b="1" dirty="0" err="1" smtClean="0"/>
              <a:t>Wasser</a:t>
            </a:r>
            <a:r>
              <a:rPr lang="en-US" b="1" dirty="0" smtClean="0"/>
              <a:t> </a:t>
            </a:r>
            <a:r>
              <a:rPr lang="en-US" dirty="0" smtClean="0"/>
              <a:t>(until Dec 2019), </a:t>
            </a:r>
            <a:r>
              <a:rPr lang="en-US" b="1" dirty="0" smtClean="0"/>
              <a:t>Meredith Welch </a:t>
            </a:r>
            <a:r>
              <a:rPr lang="en-US" dirty="0" smtClean="0"/>
              <a:t>(since Jan 2020)</a:t>
            </a:r>
          </a:p>
          <a:p>
            <a:r>
              <a:rPr lang="en-US" u="sng" dirty="0" smtClean="0"/>
              <a:t>Current and past undergraduate students</a:t>
            </a:r>
            <a:r>
              <a:rPr lang="en-US" dirty="0" smtClean="0"/>
              <a:t>: </a:t>
            </a:r>
            <a:r>
              <a:rPr lang="en-US" dirty="0"/>
              <a:t>Alexia </a:t>
            </a:r>
            <a:r>
              <a:rPr lang="en-US" dirty="0" smtClean="0"/>
              <a:t>Ge, </a:t>
            </a:r>
            <a:r>
              <a:rPr lang="en-US" dirty="0"/>
              <a:t>Anthony Peraza, </a:t>
            </a:r>
            <a:r>
              <a:rPr lang="en-US" dirty="0" smtClean="0"/>
              <a:t>Craig </a:t>
            </a:r>
            <a:r>
              <a:rPr lang="en-US" dirty="0"/>
              <a:t>Schulman, Elijah B. Ruiz, Gabriel Bond, </a:t>
            </a:r>
            <a:r>
              <a:rPr lang="en-US" dirty="0" smtClean="0"/>
              <a:t>Jason S</a:t>
            </a:r>
            <a:r>
              <a:rPr lang="en-US" dirty="0"/>
              <a:t>. Katz,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Jeong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Hyun Lee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Jiayin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Song</a:t>
            </a:r>
            <a:r>
              <a:rPr lang="en-US" dirty="0"/>
              <a:t>, John Park,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Joshua Passel</a:t>
            </a:r>
            <a:r>
              <a:rPr lang="en-US" dirty="0"/>
              <a:t>, </a:t>
            </a:r>
            <a:r>
              <a:rPr lang="en-US" dirty="0" err="1"/>
              <a:t>Kirubeal</a:t>
            </a:r>
            <a:r>
              <a:rPr lang="en-US" dirty="0"/>
              <a:t> T. </a:t>
            </a:r>
            <a:r>
              <a:rPr lang="en-US" dirty="0" err="1"/>
              <a:t>Wondimu</a:t>
            </a:r>
            <a:r>
              <a:rPr lang="en-US" dirty="0"/>
              <a:t>, </a:t>
            </a:r>
            <a:r>
              <a:rPr lang="en-US" dirty="0" err="1" smtClean="0"/>
              <a:t>Linchen</a:t>
            </a:r>
            <a:r>
              <a:rPr lang="en-US" dirty="0" smtClean="0"/>
              <a:t> Zhang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Louis Liu, Luis Lopez Cabrera</a:t>
            </a:r>
            <a:r>
              <a:rPr lang="en-US" dirty="0"/>
              <a:t>, Luke O’Leary,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Mary-Jo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Ajiduah</a:t>
            </a:r>
            <a:r>
              <a:rPr lang="en-US" dirty="0" smtClean="0"/>
              <a:t>, </a:t>
            </a:r>
            <a:r>
              <a:rPr lang="en-US" b="1" dirty="0" smtClean="0"/>
              <a:t>Naomi </a:t>
            </a:r>
            <a:r>
              <a:rPr lang="en-US" b="1" dirty="0"/>
              <a:t>Li</a:t>
            </a:r>
            <a:r>
              <a:rPr lang="en-US" dirty="0"/>
              <a:t>, </a:t>
            </a:r>
            <a:r>
              <a:rPr lang="en-US" dirty="0" smtClean="0"/>
              <a:t>Nicholas Swan</a:t>
            </a:r>
            <a:r>
              <a:rPr lang="en-US" dirty="0"/>
              <a:t>, </a:t>
            </a:r>
            <a:r>
              <a:rPr lang="en-US" dirty="0" err="1"/>
              <a:t>Nishat</a:t>
            </a:r>
            <a:r>
              <a:rPr lang="en-US" dirty="0"/>
              <a:t> </a:t>
            </a:r>
            <a:r>
              <a:rPr lang="en-US" dirty="0" err="1"/>
              <a:t>Peuly</a:t>
            </a:r>
            <a:r>
              <a:rPr lang="en-US" dirty="0"/>
              <a:t>, </a:t>
            </a:r>
            <a:r>
              <a:rPr lang="en-US" b="1" dirty="0"/>
              <a:t>Ryan Ali</a:t>
            </a:r>
            <a:r>
              <a:rPr lang="en-US" dirty="0"/>
              <a:t>, Samuel Frey, </a:t>
            </a:r>
            <a:r>
              <a:rPr lang="en-US" dirty="0" err="1"/>
              <a:t>Siyang</a:t>
            </a:r>
            <a:r>
              <a:rPr lang="en-US" dirty="0"/>
              <a:t> (Elaine) Yu, </a:t>
            </a:r>
            <a:r>
              <a:rPr lang="en-US" b="1" dirty="0"/>
              <a:t>Steve </a:t>
            </a:r>
            <a:r>
              <a:rPr lang="en-US" b="1" dirty="0" err="1"/>
              <a:t>Yeh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Weilun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Shi</a:t>
            </a:r>
            <a:r>
              <a:rPr lang="en-US" dirty="0"/>
              <a:t>, </a:t>
            </a:r>
            <a:r>
              <a:rPr lang="en-US" dirty="0" smtClean="0"/>
              <a:t>William Hernandez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Yanyun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(Iris) Chen</a:t>
            </a:r>
            <a:r>
              <a:rPr lang="en-US" dirty="0"/>
              <a:t>, Yuan-</a:t>
            </a:r>
            <a:r>
              <a:rPr lang="en-US" dirty="0" err="1"/>
              <a:t>Hsuan</a:t>
            </a:r>
            <a:r>
              <a:rPr lang="en-US" dirty="0"/>
              <a:t> (Sharon) Lin,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Zebang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Xu</a:t>
            </a:r>
            <a:r>
              <a:rPr lang="en-US" dirty="0"/>
              <a:t>, Xing </a:t>
            </a:r>
            <a:r>
              <a:rPr lang="en-US" dirty="0" smtClean="0"/>
              <a:t>Su, </a:t>
            </a:r>
            <a:r>
              <a:rPr lang="en-US" dirty="0" err="1" smtClean="0"/>
              <a:t>Jiazhen</a:t>
            </a:r>
            <a:r>
              <a:rPr lang="en-US" dirty="0" smtClean="0"/>
              <a:t> </a:t>
            </a:r>
            <a:r>
              <a:rPr lang="en-US" dirty="0"/>
              <a:t>Tan </a:t>
            </a:r>
            <a:r>
              <a:rPr lang="en-US" dirty="0" smtClean="0"/>
              <a:t>, </a:t>
            </a:r>
            <a:r>
              <a:rPr lang="en-US" dirty="0" err="1" smtClean="0"/>
              <a:t>Xueshi</a:t>
            </a:r>
            <a:r>
              <a:rPr lang="en-US" dirty="0" smtClean="0"/>
              <a:t> Su, </a:t>
            </a:r>
            <a:r>
              <a:rPr lang="en-US" dirty="0" err="1" smtClean="0"/>
              <a:t>Vendela</a:t>
            </a:r>
            <a:r>
              <a:rPr lang="en-US" dirty="0" smtClean="0"/>
              <a:t> Norman, Anderson Park</a:t>
            </a:r>
            <a:r>
              <a:rPr lang="en-US" dirty="0"/>
              <a:t>, </a:t>
            </a:r>
            <a:r>
              <a:rPr lang="en-US" i="1" dirty="0" err="1"/>
              <a:t>Nehedin</a:t>
            </a:r>
            <a:r>
              <a:rPr lang="en-US" i="1" dirty="0"/>
              <a:t> </a:t>
            </a:r>
            <a:r>
              <a:rPr lang="en-US" i="1" dirty="0" smtClean="0"/>
              <a:t>Juarez, </a:t>
            </a:r>
            <a:r>
              <a:rPr lang="en-US" i="1" dirty="0" err="1" smtClean="0"/>
              <a:t>Rubal</a:t>
            </a:r>
            <a:r>
              <a:rPr lang="en-US" i="1" dirty="0" smtClean="0"/>
              <a:t> Mistry, </a:t>
            </a:r>
            <a:r>
              <a:rPr lang="en-US" i="1" dirty="0" err="1" smtClean="0"/>
              <a:t>Syon</a:t>
            </a:r>
            <a:r>
              <a:rPr lang="en-US" i="1" dirty="0" smtClean="0"/>
              <a:t> </a:t>
            </a:r>
            <a:r>
              <a:rPr lang="en-US" i="1" dirty="0" err="1" smtClean="0"/>
              <a:t>Verma</a:t>
            </a:r>
            <a:r>
              <a:rPr lang="en-US" i="1" dirty="0" smtClean="0"/>
              <a:t>, William Silverman, Zechariah </a:t>
            </a:r>
            <a:r>
              <a:rPr lang="en-US" i="1" dirty="0" err="1" smtClean="0"/>
              <a:t>Karsana</a:t>
            </a:r>
            <a:endParaRPr lang="en-US" i="1" dirty="0" smtClean="0"/>
          </a:p>
          <a:p>
            <a:r>
              <a:rPr lang="en-US" u="sng" dirty="0" smtClean="0"/>
              <a:t>Other graduate students</a:t>
            </a:r>
            <a:r>
              <a:rPr lang="en-US" dirty="0" smtClean="0"/>
              <a:t>: Aviv </a:t>
            </a:r>
            <a:r>
              <a:rPr lang="en-US" dirty="0" err="1" smtClean="0"/>
              <a:t>Caspi</a:t>
            </a:r>
            <a:r>
              <a:rPr lang="en-US" dirty="0" smtClean="0"/>
              <a:t>, Leah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Goal: Improve reproducibility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10489720" y="2260122"/>
            <a:ext cx="17254" cy="2070338"/>
          </a:xfrm>
          <a:prstGeom prst="straightConnector1">
            <a:avLst/>
          </a:prstGeom>
          <a:ln w="1270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 README 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egible? Intelligible? Complete?</a:t>
            </a:r>
          </a:p>
          <a:p>
            <a:pPr lvl="1"/>
            <a:r>
              <a:rPr lang="en-US" dirty="0" smtClean="0"/>
              <a:t>Check Code</a:t>
            </a:r>
          </a:p>
          <a:p>
            <a:pPr lvl="2"/>
            <a:r>
              <a:rPr lang="en-US" dirty="0" smtClean="0"/>
              <a:t>Where is Table 1? Figure 1? Could this work?</a:t>
            </a:r>
          </a:p>
          <a:p>
            <a:pPr lvl="1"/>
            <a:r>
              <a:rPr lang="en-US" dirty="0" smtClean="0"/>
              <a:t>Check Access Rights</a:t>
            </a:r>
          </a:p>
          <a:p>
            <a:pPr lvl="2"/>
            <a:r>
              <a:rPr lang="en-US" dirty="0" smtClean="0"/>
              <a:t>Can the author provides us with data?</a:t>
            </a:r>
          </a:p>
          <a:p>
            <a:pPr lvl="2"/>
            <a:r>
              <a:rPr lang="en-US" dirty="0" smtClean="0"/>
              <a:t>Does the data access as described work?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51" y="2754385"/>
            <a:ext cx="3743498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735" y="365125"/>
            <a:ext cx="12370735" cy="58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6816" y="17463"/>
            <a:ext cx="11717338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Between July 16, 2019, and November </a:t>
            </a:r>
            <a:r>
              <a:rPr lang="en-US" dirty="0" smtClean="0"/>
              <a:t>28, 2019 (4.5 </a:t>
            </a:r>
            <a:r>
              <a:rPr lang="en-US" dirty="0" err="1" smtClean="0"/>
              <a:t>mths</a:t>
            </a:r>
            <a:r>
              <a:rPr lang="en-US" dirty="0" smtClean="0"/>
              <a:t>), </a:t>
            </a:r>
            <a:r>
              <a:rPr lang="en-US" dirty="0"/>
              <a:t>the AEA Data Editor team conducted </a:t>
            </a:r>
            <a:endParaRPr lang="en-US" dirty="0" smtClean="0"/>
          </a:p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216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assessments </a:t>
            </a:r>
          </a:p>
          <a:p>
            <a:r>
              <a:rPr lang="en-US" dirty="0" smtClean="0"/>
              <a:t>for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138 manuscripts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(as of today, approx. 600 assessments)</a:t>
            </a:r>
            <a:endParaRPr lang="en-US" dirty="0"/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5953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765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11971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typical article goes through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at least two rounds </a:t>
            </a:r>
            <a:r>
              <a:rPr lang="en-US" dirty="0" smtClean="0"/>
              <a:t>of assessment (none were perfect)</a:t>
            </a:r>
          </a:p>
          <a:p>
            <a:r>
              <a:rPr lang="en-US" dirty="0" smtClean="0"/>
              <a:t>Conversely,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not a single study was irreproducible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(not supporting manuscript claims)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Goal is turnaround of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two weeks</a:t>
            </a:r>
          </a:p>
          <a:p>
            <a:r>
              <a:rPr lang="en-US" dirty="0"/>
              <a:t>Currently still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cxnSp>
        <p:nvCxnSpPr>
          <p:cNvPr id="7" name="Straight Arrow Connector 6"/>
          <p:cNvCxnSpPr/>
          <p:nvPr/>
        </p:nvCxnSpPr>
        <p:spPr>
          <a:xfrm flipH="1">
            <a:off x="7772400" y="1690688"/>
            <a:ext cx="1299411" cy="2508333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Total time (from first submission to final signoff) is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17717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team size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Grown from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7 undergrads </a:t>
            </a:r>
            <a:r>
              <a:rPr lang="en-US" dirty="0" smtClean="0"/>
              <a:t>+ 1 graduate assistant</a:t>
            </a:r>
          </a:p>
          <a:p>
            <a:r>
              <a:rPr lang="en-US" dirty="0" smtClean="0"/>
              <a:t>To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18 undergraduates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15 trainees</a:t>
            </a:r>
            <a:r>
              <a:rPr lang="en-US" dirty="0" smtClean="0"/>
              <a:t>, + 1 graduate assistant (+ 1 volunteer)</a:t>
            </a:r>
          </a:p>
          <a:p>
            <a:r>
              <a:rPr lang="en-US" dirty="0" smtClean="0"/>
              <a:t>And: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731" y="1387155"/>
            <a:ext cx="3230336" cy="229384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985348" y="4008267"/>
            <a:ext cx="3697741" cy="1855372"/>
            <a:chOff x="5985348" y="4008267"/>
            <a:chExt cx="3697741" cy="1855372"/>
          </a:xfr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348" y="4008267"/>
              <a:ext cx="3697741" cy="6542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800" y="5109482"/>
              <a:ext cx="3101642" cy="7541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4599748"/>
              <a:ext cx="1752600" cy="50973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851" y="4703027"/>
            <a:ext cx="3650951" cy="197371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28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But author response time is also a contributor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4" name="TextBox 3"/>
          <p:cNvSpPr txBox="1"/>
          <p:nvPr/>
        </p:nvSpPr>
        <p:spPr>
          <a:xfrm>
            <a:off x="6581274" y="5479869"/>
            <a:ext cx="477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0                       20                    40                    60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68453" y="5434493"/>
            <a:ext cx="5085346" cy="9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3346882"/>
            <a:ext cx="9601940" cy="101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Full-featured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data principles 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code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or software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findability relies on metadata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241" y="1476346"/>
            <a:ext cx="8746557" cy="55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Oct 11,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</a:t>
            </a:r>
            <a:r>
              <a:rPr lang="en-US" dirty="0"/>
              <a:t>Oct 11 and Oct 13, 2019, the staff at </a:t>
            </a:r>
            <a:r>
              <a:rPr lang="en-US" dirty="0" err="1"/>
              <a:t>openICPSR</a:t>
            </a:r>
            <a:r>
              <a:rPr lang="en-US" dirty="0"/>
              <a:t> ingested </a:t>
            </a:r>
            <a:r>
              <a:rPr lang="en-US" sz="4800" b="1" dirty="0"/>
              <a:t>2,552 historical </a:t>
            </a:r>
            <a:r>
              <a:rPr lang="en-US" sz="4800" b="1" dirty="0" smtClean="0"/>
              <a:t>AEA supplements</a:t>
            </a:r>
            <a:r>
              <a:rPr lang="en-US" dirty="0"/>
              <a:t>, increasing the size of the </a:t>
            </a:r>
            <a:r>
              <a:rPr lang="en-US" dirty="0" err="1"/>
              <a:t>openICPSR</a:t>
            </a:r>
            <a:r>
              <a:rPr lang="en-US" dirty="0"/>
              <a:t> repository </a:t>
            </a:r>
            <a:r>
              <a:rPr lang="en-US" b="1" dirty="0"/>
              <a:t>by a factor of </a:t>
            </a:r>
            <a:r>
              <a:rPr lang="en-US" b="1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dirty="0"/>
              <a:t>The migrated archives are now available through the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openICPSR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 search interface</a:t>
            </a:r>
            <a:r>
              <a:rPr lang="en-US" dirty="0"/>
              <a:t>, the </a:t>
            </a:r>
            <a:r>
              <a:rPr lang="en-US" sz="3600" b="1" dirty="0">
                <a:hlinkClick r:id="rId3"/>
              </a:rPr>
              <a:t>general ICPSR search interface</a:t>
            </a:r>
            <a:r>
              <a:rPr lang="en-US" dirty="0"/>
              <a:t>, as well as through a variety of federated search interfaces such as </a:t>
            </a:r>
            <a:r>
              <a:rPr lang="en-US" sz="3600" b="1" dirty="0">
                <a:hlinkClick r:id="rId4"/>
              </a:rPr>
              <a:t>Google Dataset Search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60259" cy="6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1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0"/>
            <a:ext cx="11508509" cy="79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Stata</a:t>
            </a:r>
            <a:r>
              <a:rPr lang="en-US" dirty="0"/>
              <a:t> is the most popular statistical software in the journals of the AEA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72.96%</a:t>
            </a:r>
            <a:r>
              <a:rPr lang="en-US" dirty="0" smtClean="0"/>
              <a:t> of </a:t>
            </a:r>
            <a:r>
              <a:rPr lang="en-US" dirty="0"/>
              <a:t>all </a:t>
            </a:r>
            <a:r>
              <a:rPr lang="en-US" dirty="0" smtClean="0"/>
              <a:t>supplements) </a:t>
            </a:r>
          </a:p>
          <a:p>
            <a:r>
              <a:rPr lang="en-US" dirty="0" smtClean="0"/>
              <a:t>followed </a:t>
            </a:r>
            <a:r>
              <a:rPr lang="en-US" dirty="0"/>
              <a:t>by </a:t>
            </a:r>
            <a:r>
              <a:rPr lang="en-US" b="1" dirty="0" err="1"/>
              <a:t>Matlab</a:t>
            </a:r>
            <a:r>
              <a:rPr lang="en-US" dirty="0"/>
              <a:t> (</a:t>
            </a:r>
            <a:r>
              <a:rPr lang="en-US" sz="4000" b="1" dirty="0" smtClean="0">
                <a:solidFill>
                  <a:schemeClr val="accent2"/>
                </a:solidFill>
              </a:rPr>
              <a:t>22.45%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348392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22917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stats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1956"/>
            <a:ext cx="5181600" cy="36986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1956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408569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91846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10987</TotalTime>
  <Words>3430</Words>
  <Application>Microsoft Office PowerPoint</Application>
  <PresentationFormat>Widescreen</PresentationFormat>
  <Paragraphs>670</Paragraphs>
  <Slides>135</Slides>
  <Notes>18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Montserrat</vt:lpstr>
      <vt:lpstr>Arial</vt:lpstr>
      <vt:lpstr>Century</vt:lpstr>
      <vt:lpstr>Calibri Light</vt:lpstr>
      <vt:lpstr>Roboto</vt:lpstr>
      <vt:lpstr>Calibri</vt:lpstr>
      <vt:lpstr>Office Theme</vt:lpstr>
      <vt:lpstr>Implementing Increased Transparency, and Reproducibility in Economics</vt:lpstr>
      <vt:lpstr>Efficiency of scholary discourse?</vt:lpstr>
      <vt:lpstr>PowerPoint Presentation</vt:lpstr>
      <vt:lpstr>Efficiency of scholary discourse!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</vt:lpstr>
      <vt:lpstr>Progress</vt:lpstr>
      <vt:lpstr>Progress</vt:lpstr>
      <vt:lpstr>Progress</vt:lpstr>
      <vt:lpstr>PowerPoint Presentation</vt:lpstr>
      <vt:lpstr>PowerPoint Presentation</vt:lpstr>
      <vt:lpstr>Results?</vt:lpstr>
      <vt:lpstr>Some key statistics</vt:lpstr>
      <vt:lpstr>In a nutshell</vt:lpstr>
      <vt:lpstr>Failure to curate</vt:lpstr>
      <vt:lpstr>Poor citation practices</vt:lpstr>
      <vt:lpstr>Problems describing RELIABLE archives</vt:lpstr>
      <vt:lpstr>PowerPoint Presentation</vt:lpstr>
      <vt:lpstr>Second round (2012-)</vt:lpstr>
      <vt:lpstr>PowerPoint Presentation</vt:lpstr>
      <vt:lpstr>Current Data Availability Policies are Broken</vt:lpstr>
      <vt:lpstr>We asked for “deposits”…</vt:lpstr>
      <vt:lpstr>We asked for “deposits”…</vt:lpstr>
      <vt:lpstr>PowerPoint Presentation</vt:lpstr>
      <vt:lpstr>Why do journals like “supplemental ZIP files” and affiliated repositories? </vt:lpstr>
      <vt:lpstr>What are the characteristics of  trusted repositories (data archives)? </vt:lpstr>
      <vt:lpstr>Evolving Journal and Data Infrastructure</vt:lpstr>
      <vt:lpstr>In a nutshell</vt:lpstr>
      <vt:lpstr>Evolving Journal and Data Infrastructure</vt:lpstr>
      <vt:lpstr>PowerPoint Presentation</vt:lpstr>
      <vt:lpstr>Evolving Journal and Data Infrastructure</vt:lpstr>
      <vt:lpstr>PowerPoint Presentation</vt:lpstr>
      <vt:lpstr>Here are the problems…</vt:lpstr>
      <vt:lpstr>Verifying Data and Code Deposits</vt:lpstr>
      <vt:lpstr>Verifying Data and Code Deposits</vt:lpstr>
      <vt:lpstr>Evolving Journal and Data Infrastructure</vt:lpstr>
      <vt:lpstr>Action: Data citations and metadata</vt:lpstr>
      <vt:lpstr>Starts with Data Citations</vt:lpstr>
      <vt:lpstr>Evolving Journal and Data Infrastructure</vt:lpstr>
      <vt:lpstr>Why are data citations not enough?</vt:lpstr>
      <vt:lpstr>Data Availability Statements (DAS)</vt:lpstr>
      <vt:lpstr>Data Availability Statements</vt:lpstr>
      <vt:lpstr>PowerPoint Presentation</vt:lpstr>
      <vt:lpstr>PowerPoint Presentation</vt:lpstr>
      <vt:lpstr>PowerPoint Presentation</vt:lpstr>
      <vt:lpstr>Credibility</vt:lpstr>
      <vt:lpstr>Credibility</vt:lpstr>
      <vt:lpstr>PowerPoint Presentation</vt:lpstr>
      <vt:lpstr>PowerPoint Presentation</vt:lpstr>
      <vt:lpstr>PowerPoint Presentation</vt:lpstr>
      <vt:lpstr>Reproducibility</vt:lpstr>
      <vt:lpstr>PowerPoint Presentation</vt:lpstr>
      <vt:lpstr>PowerPoint Presentation</vt:lpstr>
      <vt:lpstr>PowerPoint Presentation</vt:lpstr>
      <vt:lpstr>Current efforts at the AEA</vt:lpstr>
      <vt:lpstr>AEA “Data Availability Policy” (2018)</vt:lpstr>
      <vt:lpstr>AEA Data Availability Policy (2018)</vt:lpstr>
      <vt:lpstr>AEA Data Availability Policy (2018)</vt:lpstr>
      <vt:lpstr>PowerPoint Presentation</vt:lpstr>
      <vt:lpstr>AEA Data &amp; Code Availability Policy (2019)</vt:lpstr>
      <vt:lpstr>AEA DCAP (2018→2019)</vt:lpstr>
      <vt:lpstr>Current efforts at the AEA</vt:lpstr>
      <vt:lpstr>AEA Pre-Publication Verification</vt:lpstr>
      <vt:lpstr>PowerPoint Presentation</vt:lpstr>
      <vt:lpstr>Action: Reproducibility Check</vt:lpstr>
      <vt:lpstr>Who is doing that?</vt:lpstr>
      <vt:lpstr>Goal: Improve reproducibility</vt:lpstr>
      <vt:lpstr>Verifying Data and Code Deposits</vt:lpstr>
      <vt:lpstr>PowerPoint Presentation</vt:lpstr>
      <vt:lpstr>PowerPoint Presentation</vt:lpstr>
      <vt:lpstr>Stats on reproduced articles</vt:lpstr>
      <vt:lpstr>Stats on reproduced articles</vt:lpstr>
      <vt:lpstr>Stats on reproduced articles</vt:lpstr>
      <vt:lpstr>Stats on reproduced articles</vt:lpstr>
      <vt:lpstr>Increasing team size</vt:lpstr>
      <vt:lpstr>Stats on reproduced articles</vt:lpstr>
      <vt:lpstr>Current efforts at the AEA</vt:lpstr>
      <vt:lpstr>Full-featured repository</vt:lpstr>
      <vt:lpstr>FAIR data principles rely on metadata</vt:lpstr>
      <vt:lpstr>PowerPoint Presentation</vt:lpstr>
      <vt:lpstr>PowerPoint Presentation</vt:lpstr>
      <vt:lpstr>PowerPoint Presentation</vt:lpstr>
      <vt:lpstr>… and findability relies on metadata</vt:lpstr>
      <vt:lpstr>PowerPoint Presentation</vt:lpstr>
      <vt:lpstr>Migrating archives</vt:lpstr>
      <vt:lpstr>PowerPoint Presentation</vt:lpstr>
      <vt:lpstr>PowerPoint Presentation</vt:lpstr>
      <vt:lpstr>PowerPoint Presentation</vt:lpstr>
      <vt:lpstr>Some statistics</vt:lpstr>
      <vt:lpstr>More stats</vt:lpstr>
      <vt:lpstr>Current efforts at the AEA</vt:lpstr>
      <vt:lpstr>Starts with Data Citations</vt:lpstr>
      <vt:lpstr>AEA “Data Availability Policy” (2019)</vt:lpstr>
      <vt:lpstr>Every manuscript is checked</vt:lpstr>
      <vt:lpstr>Every manuscript is checked</vt:lpstr>
      <vt:lpstr>Every manuscript is checked</vt:lpstr>
      <vt:lpstr>PowerPoint Presentation</vt:lpstr>
      <vt:lpstr>Evolving Journal and Data Infrastructure</vt:lpstr>
      <vt:lpstr>PowerPoint Presentation</vt:lpstr>
      <vt:lpstr>Evolving Journal and Data Infrastructure</vt:lpstr>
      <vt:lpstr>Example 1: OECD</vt:lpstr>
      <vt:lpstr>Example 1: OECD</vt:lpstr>
      <vt:lpstr>Example 1: OECD</vt:lpstr>
      <vt:lpstr>Example 2: Academic data publisher</vt:lpstr>
      <vt:lpstr>Example 2: Academic data publisher</vt:lpstr>
      <vt:lpstr>Example 2: Academic data publisher-new!</vt:lpstr>
      <vt:lpstr>PowerPoint Presentation</vt:lpstr>
      <vt:lpstr>Example 3: FRED (St. Louis Fed) </vt:lpstr>
      <vt:lpstr>Example 4: German Restricted-access</vt:lpstr>
      <vt:lpstr>Example 4: German Restricted-access</vt:lpstr>
      <vt:lpstr>Example 4: German Restricted-access</vt:lpstr>
      <vt:lpstr>PowerPoint Presentation</vt:lpstr>
      <vt:lpstr>PowerPoint Presentation</vt:lpstr>
      <vt:lpstr>Action: Encourage Best Practices</vt:lpstr>
      <vt:lpstr>Improving replication packages</vt:lpstr>
      <vt:lpstr>Streamlining replication packages</vt:lpstr>
      <vt:lpstr>PowerPoint Presentation</vt:lpstr>
      <vt:lpstr>PowerPoint Presentation</vt:lpstr>
      <vt:lpstr>Better support for researchers</vt:lpstr>
      <vt:lpstr>Verification services</vt:lpstr>
      <vt:lpstr>PowerPoint Presentation</vt:lpstr>
      <vt:lpstr>Verification services</vt:lpstr>
      <vt:lpstr>PowerPoint Presentation</vt:lpstr>
      <vt:lpstr>Goal: Transportability</vt:lpstr>
      <vt:lpstr>Social science “guild”</vt:lpstr>
      <vt:lpstr>Richer metadata, more transparency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Increased Transparency, and Reproducibility in Economics</dc:title>
  <dc:creator>Lars Vilhuber</dc:creator>
  <cp:lastModifiedBy>Lars Vilhuber</cp:lastModifiedBy>
  <cp:revision>366</cp:revision>
  <dcterms:created xsi:type="dcterms:W3CDTF">2016-11-26T21:09:30Z</dcterms:created>
  <dcterms:modified xsi:type="dcterms:W3CDTF">2020-03-20T16:27:04Z</dcterms:modified>
</cp:coreProperties>
</file>